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9" r:id="rId1"/>
    <p:sldMasterId id="2147483675" r:id="rId2"/>
    <p:sldMasterId id="2147483687" r:id="rId3"/>
  </p:sldMasterIdLst>
  <p:notesMasterIdLst>
    <p:notesMasterId r:id="rId27"/>
  </p:notesMasterIdLst>
  <p:handoutMasterIdLst>
    <p:handoutMasterId r:id="rId28"/>
  </p:handoutMasterIdLst>
  <p:sldIdLst>
    <p:sldId id="532" r:id="rId4"/>
    <p:sldId id="568" r:id="rId5"/>
    <p:sldId id="539" r:id="rId6"/>
    <p:sldId id="533" r:id="rId7"/>
    <p:sldId id="537" r:id="rId8"/>
    <p:sldId id="538" r:id="rId9"/>
    <p:sldId id="569" r:id="rId10"/>
    <p:sldId id="541" r:id="rId11"/>
    <p:sldId id="540" r:id="rId12"/>
    <p:sldId id="570" r:id="rId13"/>
    <p:sldId id="571" r:id="rId14"/>
    <p:sldId id="534" r:id="rId15"/>
    <p:sldId id="535" r:id="rId16"/>
    <p:sldId id="536" r:id="rId17"/>
    <p:sldId id="543" r:id="rId18"/>
    <p:sldId id="544" r:id="rId19"/>
    <p:sldId id="546" r:id="rId20"/>
    <p:sldId id="545" r:id="rId21"/>
    <p:sldId id="550" r:id="rId22"/>
    <p:sldId id="551" r:id="rId23"/>
    <p:sldId id="547" r:id="rId24"/>
    <p:sldId id="548" r:id="rId25"/>
    <p:sldId id="553" r:id="rId26"/>
  </p:sldIdLst>
  <p:sldSz cx="16256000" cy="9144000"/>
  <p:notesSz cx="7102475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 baseline="-20000">
        <a:solidFill>
          <a:srgbClr val="000000"/>
        </a:solidFill>
        <a:latin typeface="Times New Roman" pitchFamily="18" charset="0"/>
        <a:ea typeface="ヒラギノ明朝 ProN W3" charset="-128"/>
        <a:cs typeface="+mn-cs"/>
        <a:sym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3200" kern="1200" baseline="-20000">
        <a:solidFill>
          <a:srgbClr val="000000"/>
        </a:solidFill>
        <a:latin typeface="Times New Roman" pitchFamily="18" charset="0"/>
        <a:ea typeface="ヒラギノ明朝 ProN W3" charset="-128"/>
        <a:cs typeface="+mn-cs"/>
        <a:sym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3200" kern="1200" baseline="-20000">
        <a:solidFill>
          <a:srgbClr val="000000"/>
        </a:solidFill>
        <a:latin typeface="Times New Roman" pitchFamily="18" charset="0"/>
        <a:ea typeface="ヒラギノ明朝 ProN W3" charset="-128"/>
        <a:cs typeface="+mn-cs"/>
        <a:sym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3200" kern="1200" baseline="-20000">
        <a:solidFill>
          <a:srgbClr val="000000"/>
        </a:solidFill>
        <a:latin typeface="Times New Roman" pitchFamily="18" charset="0"/>
        <a:ea typeface="ヒラギノ明朝 ProN W3" charset="-128"/>
        <a:cs typeface="+mn-cs"/>
        <a:sym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3200" kern="1200" baseline="-20000">
        <a:solidFill>
          <a:srgbClr val="000000"/>
        </a:solidFill>
        <a:latin typeface="Times New Roman" pitchFamily="18" charset="0"/>
        <a:ea typeface="ヒラギノ明朝 ProN W3" charset="-128"/>
        <a:cs typeface="+mn-cs"/>
        <a:sym typeface="Times New Roman" pitchFamily="18" charset="0"/>
      </a:defRPr>
    </a:lvl5pPr>
    <a:lvl6pPr marL="2286000" algn="l" defTabSz="914400" rtl="0" eaLnBrk="1" latinLnBrk="0" hangingPunct="1">
      <a:defRPr sz="3200" kern="1200" baseline="-20000">
        <a:solidFill>
          <a:srgbClr val="000000"/>
        </a:solidFill>
        <a:latin typeface="Times New Roman" pitchFamily="18" charset="0"/>
        <a:ea typeface="ヒラギノ明朝 ProN W3" charset="-128"/>
        <a:cs typeface="+mn-cs"/>
        <a:sym typeface="Times New Roman" pitchFamily="18" charset="0"/>
      </a:defRPr>
    </a:lvl6pPr>
    <a:lvl7pPr marL="2743200" algn="l" defTabSz="914400" rtl="0" eaLnBrk="1" latinLnBrk="0" hangingPunct="1">
      <a:defRPr sz="3200" kern="1200" baseline="-20000">
        <a:solidFill>
          <a:srgbClr val="000000"/>
        </a:solidFill>
        <a:latin typeface="Times New Roman" pitchFamily="18" charset="0"/>
        <a:ea typeface="ヒラギノ明朝 ProN W3" charset="-128"/>
        <a:cs typeface="+mn-cs"/>
        <a:sym typeface="Times New Roman" pitchFamily="18" charset="0"/>
      </a:defRPr>
    </a:lvl7pPr>
    <a:lvl8pPr marL="3200400" algn="l" defTabSz="914400" rtl="0" eaLnBrk="1" latinLnBrk="0" hangingPunct="1">
      <a:defRPr sz="3200" kern="1200" baseline="-20000">
        <a:solidFill>
          <a:srgbClr val="000000"/>
        </a:solidFill>
        <a:latin typeface="Times New Roman" pitchFamily="18" charset="0"/>
        <a:ea typeface="ヒラギノ明朝 ProN W3" charset="-128"/>
        <a:cs typeface="+mn-cs"/>
        <a:sym typeface="Times New Roman" pitchFamily="18" charset="0"/>
      </a:defRPr>
    </a:lvl8pPr>
    <a:lvl9pPr marL="3657600" algn="l" defTabSz="914400" rtl="0" eaLnBrk="1" latinLnBrk="0" hangingPunct="1">
      <a:defRPr sz="3200" kern="1200" baseline="-20000">
        <a:solidFill>
          <a:srgbClr val="000000"/>
        </a:solidFill>
        <a:latin typeface="Times New Roman" pitchFamily="18" charset="0"/>
        <a:ea typeface="ヒラギノ明朝 ProN W3" charset="-128"/>
        <a:cs typeface="+mn-cs"/>
        <a:sym typeface="Times New Roman" pitchFamily="18" charset="0"/>
      </a:defRPr>
    </a:lvl9pPr>
  </p:defaultTextStyle>
  <p:extLst>
    <p:ext uri="{521415D9-36F7-43E2-AB2F-B90AF26B5E84}">
      <p14:sectionLst xmlns:p14="http://schemas.microsoft.com/office/powerpoint/2010/main">
        <p14:section name="Section par défaut" id="{1413FF27-8D0A-4D97-B655-6E34ACDDC7FB}">
          <p14:sldIdLst>
            <p14:sldId id="532"/>
            <p14:sldId id="568"/>
            <p14:sldId id="539"/>
            <p14:sldId id="533"/>
            <p14:sldId id="537"/>
            <p14:sldId id="538"/>
            <p14:sldId id="569"/>
            <p14:sldId id="541"/>
            <p14:sldId id="540"/>
            <p14:sldId id="570"/>
            <p14:sldId id="571"/>
            <p14:sldId id="534"/>
            <p14:sldId id="535"/>
            <p14:sldId id="536"/>
            <p14:sldId id="543"/>
            <p14:sldId id="544"/>
            <p14:sldId id="546"/>
            <p14:sldId id="545"/>
            <p14:sldId id="550"/>
            <p14:sldId id="551"/>
            <p14:sldId id="547"/>
            <p14:sldId id="548"/>
            <p14:sldId id="55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0F0F"/>
    <a:srgbClr val="FF9900"/>
    <a:srgbClr val="7DE6FF"/>
    <a:srgbClr val="00CC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9" autoAdjust="0"/>
    <p:restoredTop sz="89165" autoAdjust="0"/>
  </p:normalViewPr>
  <p:slideViewPr>
    <p:cSldViewPr>
      <p:cViewPr>
        <p:scale>
          <a:sx n="66" d="100"/>
          <a:sy n="66" d="100"/>
        </p:scale>
        <p:origin x="-1356" y="-450"/>
      </p:cViewPr>
      <p:guideLst>
        <p:guide orient="horz" pos="2880"/>
        <p:guide pos="5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70" d="100"/>
          <a:sy n="70" d="100"/>
        </p:scale>
        <p:origin x="-4200" y="-390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6D58C-247D-4C9F-ABAD-4EFDD381A3D4}" type="datetimeFigureOut">
              <a:rPr lang="fr-FR" smtClean="0"/>
              <a:t>07/11/2016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2725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02FD2F-B765-4FEA-8DC6-25AF1142B6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73332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3078236" cy="511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4640" tIns="47320" rIns="94640" bIns="473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9699" name="Rectangle 3"/>
          <p:cNvSpPr>
            <a:spLocks noGrp="1"/>
          </p:cNvSpPr>
          <p:nvPr>
            <p:ph type="dt" idx="1"/>
          </p:nvPr>
        </p:nvSpPr>
        <p:spPr bwMode="auto">
          <a:xfrm>
            <a:off x="4024240" y="0"/>
            <a:ext cx="3078236" cy="511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4640" tIns="47320" rIns="94640" bIns="473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1288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9701" name="Rectangle 5"/>
          <p:cNvSpPr>
            <a:spLocks noGrp="1"/>
          </p:cNvSpPr>
          <p:nvPr>
            <p:ph type="body" sz="quarter" idx="3"/>
          </p:nvPr>
        </p:nvSpPr>
        <p:spPr bwMode="auto">
          <a:xfrm>
            <a:off x="947660" y="4860788"/>
            <a:ext cx="5207156" cy="460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4640" tIns="47320" rIns="94640" bIns="473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29702" name="Rectangle 6"/>
          <p:cNvSpPr>
            <a:spLocks noGrp="1"/>
          </p:cNvSpPr>
          <p:nvPr>
            <p:ph type="ftr" sz="quarter" idx="4"/>
          </p:nvPr>
        </p:nvSpPr>
        <p:spPr bwMode="auto">
          <a:xfrm>
            <a:off x="1" y="9723210"/>
            <a:ext cx="3078236" cy="511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4640" tIns="47320" rIns="94640" bIns="473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9703" name="Rectangle 7"/>
          <p:cNvSpPr>
            <a:spLocks noGrp="1"/>
          </p:cNvSpPr>
          <p:nvPr>
            <p:ph type="sldNum" sz="quarter" idx="5"/>
          </p:nvPr>
        </p:nvSpPr>
        <p:spPr bwMode="auto">
          <a:xfrm>
            <a:off x="4024240" y="9723210"/>
            <a:ext cx="3078236" cy="511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4640" tIns="47320" rIns="94640" bIns="473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91877A0-D5C1-4725-8632-C829BFC93EF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01257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itchFamily="34" charset="-128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19900" cy="38369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>
          <a:xfrm>
            <a:off x="4023778" y="9720755"/>
            <a:ext cx="3077006" cy="512222"/>
          </a:xfrm>
          <a:prstGeom prst="rect">
            <a:avLst/>
          </a:prstGeom>
        </p:spPr>
        <p:txBody>
          <a:bodyPr/>
          <a:lstStyle/>
          <a:p>
            <a:fld id="{C095DC2C-EC64-447E-8B9A-8D441C195E3E}" type="slidenum">
              <a:rPr lang="es-ES" smtClean="0">
                <a:solidFill>
                  <a:prstClr val="black"/>
                </a:solidFill>
              </a:rPr>
              <a:pPr/>
              <a:t>10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443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19900" cy="38369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>
          <a:xfrm>
            <a:off x="4023778" y="9720755"/>
            <a:ext cx="3077006" cy="512222"/>
          </a:xfrm>
          <a:prstGeom prst="rect">
            <a:avLst/>
          </a:prstGeom>
        </p:spPr>
        <p:txBody>
          <a:bodyPr/>
          <a:lstStyle/>
          <a:p>
            <a:fld id="{C095DC2C-EC64-447E-8B9A-8D441C195E3E}" type="slidenum">
              <a:rPr lang="es-ES" smtClean="0">
                <a:solidFill>
                  <a:prstClr val="black"/>
                </a:solidFill>
              </a:rPr>
              <a:pPr/>
              <a:t>11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443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19200" y="2840038"/>
            <a:ext cx="13817600" cy="1960562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24199-32D6-4B6D-A223-43B5DA68AAA3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24818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035EC-A9D2-439A-9D51-735C4B1E13F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53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11842750" y="1588"/>
            <a:ext cx="3905250" cy="7745412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27000" y="1588"/>
            <a:ext cx="11563350" cy="7745412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EDBDC-0AB1-47FA-8A75-B629713A35E8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52718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7000" y="1588"/>
            <a:ext cx="13589000" cy="13716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762000" y="2286000"/>
            <a:ext cx="7416800" cy="54610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31200" y="2286000"/>
            <a:ext cx="7416800" cy="54610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86F84-0F10-4659-8915-1C2A857B898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2242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/>
          <p:nvPr/>
        </p:nvSpPr>
        <p:spPr>
          <a:xfrm>
            <a:off x="-12701" y="8266311"/>
            <a:ext cx="16281401" cy="877692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50784" tIns="50784" rIns="50784" bIns="50784" anchor="ctr"/>
          <a:lstStyle/>
          <a:p>
            <a:pPr defTabSz="1625090" fontAlgn="auto" hangingPunct="0">
              <a:spcBef>
                <a:spcPts val="0"/>
              </a:spcBef>
              <a:spcAft>
                <a:spcPts val="0"/>
              </a:spcAft>
            </a:pPr>
            <a:endParaRPr sz="2400" kern="0" baseline="0">
              <a:latin typeface="Arial"/>
              <a:cs typeface="Arial"/>
              <a:sym typeface="Arial"/>
            </a:endParaRPr>
          </a:p>
        </p:txBody>
      </p:sp>
      <p:pic>
        <p:nvPicPr>
          <p:cNvPr id="386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96555" y="8316416"/>
            <a:ext cx="2276028" cy="755568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Shape 387"/>
          <p:cNvSpPr>
            <a:spLocks noGrp="1"/>
          </p:cNvSpPr>
          <p:nvPr>
            <p:ph type="title"/>
          </p:nvPr>
        </p:nvSpPr>
        <p:spPr>
          <a:xfrm>
            <a:off x="263292" y="256247"/>
            <a:ext cx="12060185" cy="1348063"/>
          </a:xfrm>
          <a:prstGeom prst="rect">
            <a:avLst/>
          </a:prstGeom>
        </p:spPr>
        <p:txBody>
          <a:bodyPr lIns="0" tIns="0" rIns="0" bIns="0" anchor="t"/>
          <a:lstStyle>
            <a:lvl1pPr marL="58721" indent="-58721" algn="l" defTabSz="914120">
              <a:lnSpc>
                <a:spcPct val="90000"/>
              </a:lnSpc>
              <a:defRPr sz="4400" b="1">
                <a:solidFill>
                  <a:srgbClr val="2A66AA"/>
                </a:solidFill>
                <a:uFill>
                  <a:solidFill>
                    <a:srgbClr val="435B71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Texte du titre</a:t>
            </a:r>
          </a:p>
        </p:txBody>
      </p:sp>
      <p:sp>
        <p:nvSpPr>
          <p:cNvPr id="388" name="Shape 388"/>
          <p:cNvSpPr>
            <a:spLocks noGrp="1"/>
          </p:cNvSpPr>
          <p:nvPr>
            <p:ph type="sldNum" sz="quarter" idx="2"/>
          </p:nvPr>
        </p:nvSpPr>
        <p:spPr>
          <a:xfrm>
            <a:off x="11451373" y="8475133"/>
            <a:ext cx="397523" cy="292366"/>
          </a:xfrm>
          <a:prstGeom prst="rect">
            <a:avLst/>
          </a:prstGeom>
        </p:spPr>
        <p:txBody>
          <a:bodyPr lIns="38089" tIns="38089" rIns="38089" bIns="38089" anchor="t"/>
          <a:lstStyle>
            <a:lvl1pPr algn="ctr" defTabSz="914120">
              <a:defRPr sz="14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</a:defRPr>
            </a:lvl1pPr>
          </a:lstStyle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750234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19200" y="2840038"/>
            <a:ext cx="13817600" cy="1960562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EC5-26C1-4EAF-BACB-8994945379DB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07/11/2016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27AD-36BF-4D1C-86A6-02AD2145385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93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EC5-26C1-4EAF-BACB-8994945379DB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07/11/2016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27AD-36BF-4D1C-86A6-02AD2145385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210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84288" y="5875338"/>
            <a:ext cx="138176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84288" y="3875088"/>
            <a:ext cx="13817600" cy="200025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EC5-26C1-4EAF-BACB-8994945379DB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07/11/2016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27AD-36BF-4D1C-86A6-02AD2145385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388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12800" y="2133600"/>
            <a:ext cx="72390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204200" y="2133600"/>
            <a:ext cx="72390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EC5-26C1-4EAF-BACB-8994945379DB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07/11/2016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27AD-36BF-4D1C-86A6-02AD2145385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085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12800" y="2046288"/>
            <a:ext cx="7181850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12800" y="2900363"/>
            <a:ext cx="7181850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8258175" y="2046288"/>
            <a:ext cx="7185025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8258175" y="2900363"/>
            <a:ext cx="7185025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EC5-26C1-4EAF-BACB-8994945379DB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07/11/2016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27AD-36BF-4D1C-86A6-02AD2145385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016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EC5-26C1-4EAF-BACB-8994945379DB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07/11/2016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27AD-36BF-4D1C-86A6-02AD2145385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154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152" y="539552"/>
            <a:ext cx="13220848" cy="648072"/>
          </a:xfrm>
        </p:spPr>
        <p:txBody>
          <a:bodyPr/>
          <a:lstStyle>
            <a:lvl1pPr>
              <a:defRPr b="1"/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>
                <a:solidFill>
                  <a:srgbClr val="0070C0"/>
                </a:solidFill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15760700" y="8675688"/>
            <a:ext cx="350838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6A4F3-182E-4228-A918-EF3DBCFBBA8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30474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EC5-26C1-4EAF-BACB-8994945379DB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07/11/2016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27AD-36BF-4D1C-86A6-02AD2145385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185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2800" y="363538"/>
            <a:ext cx="534828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356350" y="363538"/>
            <a:ext cx="9086850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12800" y="1912938"/>
            <a:ext cx="534828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EC5-26C1-4EAF-BACB-8994945379DB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07/11/2016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27AD-36BF-4D1C-86A6-02AD2145385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605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86113" y="6400800"/>
            <a:ext cx="97536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186113" y="817563"/>
            <a:ext cx="9753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186113" y="7156450"/>
            <a:ext cx="97536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EC5-26C1-4EAF-BACB-8994945379DB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07/11/2016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27AD-36BF-4D1C-86A6-02AD2145385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6015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EC5-26C1-4EAF-BACB-8994945379DB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07/11/2016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27AD-36BF-4D1C-86A6-02AD2145385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7473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11785600" y="366713"/>
            <a:ext cx="3657600" cy="780097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12800" y="366713"/>
            <a:ext cx="10820400" cy="780097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EC5-26C1-4EAF-BACB-8994945379DB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07/11/2016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27AD-36BF-4D1C-86A6-02AD2145385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6559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19200" y="2840038"/>
            <a:ext cx="13817600" cy="1960562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EC5-26C1-4EAF-BACB-8994945379DB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07/11/2016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27AD-36BF-4D1C-86A6-02AD2145385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8656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EC5-26C1-4EAF-BACB-8994945379DB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07/11/2016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27AD-36BF-4D1C-86A6-02AD2145385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0518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84288" y="5875338"/>
            <a:ext cx="138176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84288" y="3875088"/>
            <a:ext cx="13817600" cy="200025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EC5-26C1-4EAF-BACB-8994945379DB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07/11/2016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27AD-36BF-4D1C-86A6-02AD2145385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922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12800" y="2133600"/>
            <a:ext cx="72390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204200" y="2133600"/>
            <a:ext cx="72390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EC5-26C1-4EAF-BACB-8994945379DB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07/11/2016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27AD-36BF-4D1C-86A6-02AD2145385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3179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12800" y="2046288"/>
            <a:ext cx="7181850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12800" y="2900363"/>
            <a:ext cx="7181850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8258175" y="2046288"/>
            <a:ext cx="7185025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8258175" y="2900363"/>
            <a:ext cx="7185025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EC5-26C1-4EAF-BACB-8994945379DB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07/11/2016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27AD-36BF-4D1C-86A6-02AD2145385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873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84288" y="5875338"/>
            <a:ext cx="138176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84288" y="3875088"/>
            <a:ext cx="138176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AE193-9EEB-476C-A054-18DCAA9A518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9820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EC5-26C1-4EAF-BACB-8994945379DB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07/11/2016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27AD-36BF-4D1C-86A6-02AD2145385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670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EC5-26C1-4EAF-BACB-8994945379DB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07/11/2016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27AD-36BF-4D1C-86A6-02AD2145385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50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2800" y="363538"/>
            <a:ext cx="534828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356350" y="363538"/>
            <a:ext cx="9086850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12800" y="1912938"/>
            <a:ext cx="534828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EC5-26C1-4EAF-BACB-8994945379DB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07/11/2016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27AD-36BF-4D1C-86A6-02AD2145385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761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86113" y="6400800"/>
            <a:ext cx="97536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186113" y="817563"/>
            <a:ext cx="9753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186113" y="7156450"/>
            <a:ext cx="97536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EC5-26C1-4EAF-BACB-8994945379DB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07/11/2016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27AD-36BF-4D1C-86A6-02AD2145385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2086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EC5-26C1-4EAF-BACB-8994945379DB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07/11/2016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27AD-36BF-4D1C-86A6-02AD2145385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9315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11785600" y="366713"/>
            <a:ext cx="3657600" cy="780097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12800" y="366713"/>
            <a:ext cx="10820400" cy="780097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EC5-26C1-4EAF-BACB-8994945379DB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07/11/2016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27AD-36BF-4D1C-86A6-02AD2145385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48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62000" y="2286000"/>
            <a:ext cx="7416800" cy="546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31200" y="2286000"/>
            <a:ext cx="7416800" cy="546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C2087-5C80-4A8F-B80C-847FF520D74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7319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12800" y="2046288"/>
            <a:ext cx="7181850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12800" y="2900363"/>
            <a:ext cx="7181850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8258175" y="2046288"/>
            <a:ext cx="7185025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8258175" y="2900363"/>
            <a:ext cx="7185025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3C8B1-3FBA-4640-86BD-136C4AC3BA2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79540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7160" y="323528"/>
            <a:ext cx="13148840" cy="936104"/>
          </a:xfr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FBDB5-0F74-422C-BC98-311E6B49495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2973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10137-738C-4D68-A4B9-30CFF7E77DA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61616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2800" y="363538"/>
            <a:ext cx="5348288" cy="15494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356350" y="363538"/>
            <a:ext cx="9086850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12800" y="1912938"/>
            <a:ext cx="534828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EFD22-EB47-4514-BF05-61EA566F19E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6056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86113" y="6400800"/>
            <a:ext cx="9753600" cy="7556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186113" y="817563"/>
            <a:ext cx="9753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186113" y="7156450"/>
            <a:ext cx="97536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C4000-1415-4D9A-B0C0-3C3BCEDAB87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2934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7000" y="1588"/>
            <a:ext cx="13589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57317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" charset="0"/>
              </a:rPr>
              <a:t>Cliquez et modifiez le titre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2286000"/>
            <a:ext cx="14986000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108117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" charset="0"/>
              </a:rPr>
              <a:t>Cliquez pour modifier les styles du texte du masque</a:t>
            </a:r>
          </a:p>
          <a:p>
            <a:pPr lvl="1"/>
            <a:r>
              <a:rPr lang="en-US" smtClean="0">
                <a:sym typeface="Arial" charset="0"/>
              </a:rPr>
              <a:t> Deuxième niveau</a:t>
            </a:r>
          </a:p>
          <a:p>
            <a:pPr lvl="2"/>
            <a:r>
              <a:rPr lang="en-US" smtClean="0">
                <a:sym typeface="Arial" charset="0"/>
              </a:rPr>
              <a:t> Troisième niveau</a:t>
            </a:r>
          </a:p>
          <a:p>
            <a:pPr lvl="3"/>
            <a:r>
              <a:rPr lang="en-US" smtClean="0">
                <a:sym typeface="Arial" charset="0"/>
              </a:rPr>
              <a:t> </a:t>
            </a:r>
          </a:p>
          <a:p>
            <a:pPr lvl="4"/>
            <a:r>
              <a:rPr lang="en-US" smtClean="0">
                <a:sym typeface="Arial" charset="0"/>
              </a:rPr>
              <a:t> </a:t>
            </a:r>
          </a:p>
        </p:txBody>
      </p:sp>
      <p:sp>
        <p:nvSpPr>
          <p:cNvPr id="140293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6008350" y="8890000"/>
            <a:ext cx="280988" cy="279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1" rIns="91440" bIns="45721" numCol="1" anchor="t" anchorCtr="0" compatLnSpc="1">
            <a:prstTxWarp prst="textNoShape">
              <a:avLst/>
            </a:prstTxWarp>
          </a:bodyPr>
          <a:lstStyle>
            <a:lvl1pPr algn="ctr">
              <a:defRPr sz="1300" baseline="0">
                <a:solidFill>
                  <a:srgbClr val="C0C0C0"/>
                </a:solidFill>
                <a:latin typeface="+mn-lt"/>
                <a:ea typeface="ヒラギノ明朝 ProN W3" pitchFamily="16" charset="-128"/>
                <a:cs typeface="Arial" charset="0"/>
                <a:sym typeface="Arial" charset="0"/>
              </a:defRPr>
            </a:lvl1pPr>
            <a:lvl2pPr marL="455613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370013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2B229C0E-3845-473B-8734-912AC789357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pic>
        <p:nvPicPr>
          <p:cNvPr id="1030" name="Picture 5" descr="DeDietrich_logoQ+baseline_anglais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5075" y="8101013"/>
            <a:ext cx="3376613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1"/>
          <p:cNvSpPr>
            <a:spLocks noChangeArrowheads="1"/>
          </p:cNvSpPr>
          <p:nvPr userDrawn="1"/>
        </p:nvSpPr>
        <p:spPr bwMode="auto">
          <a:xfrm>
            <a:off x="0" y="7885113"/>
            <a:ext cx="7840663" cy="1258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032" name="Picture 9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7812088"/>
            <a:ext cx="2808288" cy="131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917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ransition/>
  <p:hf hdr="0" ftr="0" dt="0"/>
  <p:txStyles>
    <p:titleStyle>
      <a:lvl1pPr marL="58738" indent="-5873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707173"/>
          </a:solidFill>
          <a:latin typeface="+mj-lt"/>
          <a:ea typeface="+mj-ea"/>
          <a:cs typeface="ヒラギノ角ゴ ProN W3"/>
          <a:sym typeface="Arial" charset="0"/>
        </a:defRPr>
      </a:lvl1pPr>
      <a:lvl2pPr marL="58738" indent="-5873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707173"/>
          </a:solidFill>
          <a:latin typeface="Arial" charset="0"/>
          <a:ea typeface="ヒラギノ角ゴ ProN W3" pitchFamily="16" charset="-128"/>
          <a:cs typeface="ヒラギノ角ゴ ProN W3"/>
          <a:sym typeface="Arial" charset="0"/>
        </a:defRPr>
      </a:lvl2pPr>
      <a:lvl3pPr marL="58738" indent="-5873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707173"/>
          </a:solidFill>
          <a:latin typeface="Arial" charset="0"/>
          <a:ea typeface="ヒラギノ角ゴ ProN W3" pitchFamily="16" charset="-128"/>
          <a:cs typeface="ヒラギノ角ゴ ProN W3"/>
          <a:sym typeface="Arial" charset="0"/>
        </a:defRPr>
      </a:lvl3pPr>
      <a:lvl4pPr marL="58738" indent="-5873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707173"/>
          </a:solidFill>
          <a:latin typeface="Arial" charset="0"/>
          <a:ea typeface="ヒラギノ角ゴ ProN W3" pitchFamily="16" charset="-128"/>
          <a:cs typeface="ヒラギノ角ゴ ProN W3"/>
          <a:sym typeface="Arial" charset="0"/>
        </a:defRPr>
      </a:lvl4pPr>
      <a:lvl5pPr marL="58738" indent="-5873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707173"/>
          </a:solidFill>
          <a:latin typeface="Arial" charset="0"/>
          <a:ea typeface="ヒラギノ角ゴ ProN W3" pitchFamily="16" charset="-128"/>
          <a:cs typeface="ヒラギノ角ゴ ProN W3"/>
          <a:sym typeface="Arial" charset="0"/>
        </a:defRPr>
      </a:lvl5pPr>
      <a:lvl6pPr marL="515938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707173"/>
          </a:solidFill>
          <a:latin typeface="Arial" charset="0"/>
          <a:ea typeface="ヒラギノ角ゴ ProN W3" pitchFamily="16" charset="-128"/>
          <a:sym typeface="Arial" charset="0"/>
        </a:defRPr>
      </a:lvl6pPr>
      <a:lvl7pPr marL="973138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707173"/>
          </a:solidFill>
          <a:latin typeface="Arial" charset="0"/>
          <a:ea typeface="ヒラギノ角ゴ ProN W3" pitchFamily="16" charset="-128"/>
          <a:sym typeface="Arial" charset="0"/>
        </a:defRPr>
      </a:lvl7pPr>
      <a:lvl8pPr marL="1430338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707173"/>
          </a:solidFill>
          <a:latin typeface="Arial" charset="0"/>
          <a:ea typeface="ヒラギノ角ゴ ProN W3" pitchFamily="16" charset="-128"/>
          <a:sym typeface="Arial" charset="0"/>
        </a:defRPr>
      </a:lvl8pPr>
      <a:lvl9pPr marL="1887538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707173"/>
          </a:solidFill>
          <a:latin typeface="Arial" charset="0"/>
          <a:ea typeface="ヒラギノ角ゴ ProN W3" pitchFamily="16" charset="-128"/>
          <a:sym typeface="Arial" charset="0"/>
        </a:defRPr>
      </a:lvl9pPr>
    </p:titleStyle>
    <p:bodyStyle>
      <a:lvl1pPr marL="7938" indent="-7938" algn="l" rtl="0" eaLnBrk="0" fontAlgn="base" hangingPunct="0">
        <a:spcBef>
          <a:spcPts val="1513"/>
        </a:spcBef>
        <a:spcAft>
          <a:spcPct val="0"/>
        </a:spcAft>
        <a:defRPr sz="3000">
          <a:solidFill>
            <a:srgbClr val="0182E6"/>
          </a:solidFill>
          <a:latin typeface="+mn-lt"/>
          <a:ea typeface="+mn-ea"/>
          <a:cs typeface="ヒラギノ角ゴ ProN W3"/>
          <a:sym typeface="Arial" charset="0"/>
        </a:defRPr>
      </a:lvl1pPr>
      <a:lvl2pPr marL="393700" indent="-188913" algn="l" rtl="0" eaLnBrk="0" fontAlgn="base" hangingPunct="0">
        <a:spcBef>
          <a:spcPts val="400"/>
        </a:spcBef>
        <a:spcAft>
          <a:spcPct val="0"/>
        </a:spcAft>
        <a:buSzPct val="100000"/>
        <a:buFont typeface="Times" charset="0"/>
        <a:buChar char="•"/>
        <a:defRPr sz="2400">
          <a:solidFill>
            <a:srgbClr val="5F5F5F"/>
          </a:solidFill>
          <a:latin typeface="+mn-lt"/>
          <a:ea typeface="+mn-ea"/>
          <a:cs typeface="ヒラギノ角ゴ ProN W3"/>
          <a:sym typeface="Arial" charset="0"/>
        </a:defRPr>
      </a:lvl2pPr>
      <a:lvl3pPr marL="647700" indent="-192088" algn="l" rtl="0" eaLnBrk="0" fontAlgn="base" hangingPunct="0">
        <a:spcBef>
          <a:spcPts val="400"/>
        </a:spcBef>
        <a:spcAft>
          <a:spcPct val="0"/>
        </a:spcAft>
        <a:buSzPct val="100000"/>
        <a:buFont typeface="Lucida Grande" charset="0"/>
        <a:buChar char="‣"/>
        <a:defRPr sz="2400">
          <a:solidFill>
            <a:srgbClr val="5F5F5F"/>
          </a:solidFill>
          <a:latin typeface="+mn-lt"/>
          <a:ea typeface="+mn-ea"/>
          <a:cs typeface="ヒラギノ角ゴ ProN W3"/>
          <a:sym typeface="Arial" charset="0"/>
        </a:defRPr>
      </a:lvl3pPr>
      <a:lvl4pPr marL="901700" indent="-190500" algn="l" rtl="0" eaLnBrk="0" fontAlgn="base" hangingPunct="0">
        <a:spcBef>
          <a:spcPts val="400"/>
        </a:spcBef>
        <a:spcAft>
          <a:spcPct val="0"/>
        </a:spcAft>
        <a:buSzPct val="100000"/>
        <a:buFont typeface="Times" charset="0"/>
        <a:buChar char="•"/>
        <a:defRPr sz="2100">
          <a:solidFill>
            <a:srgbClr val="707173"/>
          </a:solidFill>
          <a:latin typeface="+mn-lt"/>
          <a:ea typeface="+mn-ea"/>
          <a:cs typeface="ヒラギノ角ゴ ProN W3"/>
          <a:sym typeface="Arial" charset="0"/>
        </a:defRPr>
      </a:lvl4pPr>
      <a:lvl5pPr marL="1157288" indent="-192088" algn="l" rtl="0" eaLnBrk="0" fontAlgn="base" hangingPunct="0">
        <a:spcBef>
          <a:spcPts val="400"/>
        </a:spcBef>
        <a:spcAft>
          <a:spcPct val="0"/>
        </a:spcAft>
        <a:buSzPct val="100000"/>
        <a:buFont typeface="Lucida Grande" charset="0"/>
        <a:buChar char="‣"/>
        <a:defRPr sz="2100">
          <a:solidFill>
            <a:srgbClr val="707173"/>
          </a:solidFill>
          <a:latin typeface="+mn-lt"/>
          <a:ea typeface="+mn-ea"/>
          <a:cs typeface="ヒラギノ角ゴ ProN W3"/>
          <a:sym typeface="Arial" charset="0"/>
        </a:defRPr>
      </a:lvl5pPr>
      <a:lvl6pPr marL="1614488" indent="-192088" algn="l" rtl="0" fontAlgn="base">
        <a:spcBef>
          <a:spcPts val="400"/>
        </a:spcBef>
        <a:spcAft>
          <a:spcPct val="0"/>
        </a:spcAft>
        <a:buSzPct val="100000"/>
        <a:buFont typeface="Lucida Grande" pitchFamily="16" charset="0"/>
        <a:buChar char="‣"/>
        <a:defRPr sz="2100">
          <a:solidFill>
            <a:srgbClr val="707173"/>
          </a:solidFill>
          <a:latin typeface="+mn-lt"/>
          <a:ea typeface="+mn-ea"/>
          <a:sym typeface="Arial" charset="0"/>
        </a:defRPr>
      </a:lvl6pPr>
      <a:lvl7pPr marL="2071688" indent="-192088" algn="l" rtl="0" fontAlgn="base">
        <a:spcBef>
          <a:spcPts val="400"/>
        </a:spcBef>
        <a:spcAft>
          <a:spcPct val="0"/>
        </a:spcAft>
        <a:buSzPct val="100000"/>
        <a:buFont typeface="Lucida Grande" pitchFamily="16" charset="0"/>
        <a:buChar char="‣"/>
        <a:defRPr sz="2100">
          <a:solidFill>
            <a:srgbClr val="707173"/>
          </a:solidFill>
          <a:latin typeface="+mn-lt"/>
          <a:ea typeface="+mn-ea"/>
          <a:sym typeface="Arial" charset="0"/>
        </a:defRPr>
      </a:lvl7pPr>
      <a:lvl8pPr marL="2528888" indent="-192088" algn="l" rtl="0" fontAlgn="base">
        <a:spcBef>
          <a:spcPts val="400"/>
        </a:spcBef>
        <a:spcAft>
          <a:spcPct val="0"/>
        </a:spcAft>
        <a:buSzPct val="100000"/>
        <a:buFont typeface="Lucida Grande" pitchFamily="16" charset="0"/>
        <a:buChar char="‣"/>
        <a:defRPr sz="2100">
          <a:solidFill>
            <a:srgbClr val="707173"/>
          </a:solidFill>
          <a:latin typeface="+mn-lt"/>
          <a:ea typeface="+mn-ea"/>
          <a:sym typeface="Arial" charset="0"/>
        </a:defRPr>
      </a:lvl8pPr>
      <a:lvl9pPr marL="2986088" indent="-192088" algn="l" rtl="0" fontAlgn="base">
        <a:spcBef>
          <a:spcPts val="400"/>
        </a:spcBef>
        <a:spcAft>
          <a:spcPct val="0"/>
        </a:spcAft>
        <a:buSzPct val="100000"/>
        <a:buFont typeface="Lucida Grande" pitchFamily="16" charset="0"/>
        <a:buChar char="‣"/>
        <a:defRPr sz="2100">
          <a:solidFill>
            <a:srgbClr val="707173"/>
          </a:solidFill>
          <a:latin typeface="+mn-lt"/>
          <a:ea typeface="+mn-ea"/>
          <a:sym typeface="Arial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12800" y="2133600"/>
            <a:ext cx="14630400" cy="6034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12800" y="8475663"/>
            <a:ext cx="3792538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fld id="{4535AEC5-26C1-4EAF-BACB-8994945379DB}" type="datetimeFigureOut">
              <a:rPr lang="fr-FR" kern="0" smtClean="0">
                <a:solidFill>
                  <a:prstClr val="black">
                    <a:tint val="75000"/>
                  </a:prstClr>
                </a:solidFill>
                <a:uFill>
                  <a:solidFill>
                    <a:srgbClr val="000000"/>
                  </a:solidFill>
                </a:uFill>
                <a:latin typeface="Calibri"/>
                <a:sym typeface="Calibri"/>
              </a:rPr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t>07/11/2016</a:t>
            </a:fld>
            <a:endParaRPr lang="fr-FR" kern="0">
              <a:solidFill>
                <a:prstClr val="black">
                  <a:tint val="75000"/>
                </a:prstClr>
              </a:solidFill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554663" y="8475663"/>
            <a:ext cx="5146675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endParaRPr lang="fr-FR" kern="0">
              <a:solidFill>
                <a:prstClr val="black">
                  <a:tint val="75000"/>
                </a:prstClr>
              </a:solidFill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650663" y="8475663"/>
            <a:ext cx="3792537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fld id="{2C6327AD-36BF-4D1C-86A6-02AD21453859}" type="slidenum">
              <a:rPr lang="fr-FR" kern="0" smtClean="0">
                <a:solidFill>
                  <a:prstClr val="black">
                    <a:tint val="75000"/>
                  </a:prstClr>
                </a:solidFill>
                <a:uFill>
                  <a:solidFill>
                    <a:srgbClr val="000000"/>
                  </a:solidFill>
                </a:uFill>
                <a:latin typeface="Calibri"/>
                <a:sym typeface="Calibri"/>
              </a:rPr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 kern="0">
              <a:solidFill>
                <a:prstClr val="black">
                  <a:tint val="75000"/>
                </a:prstClr>
              </a:solidFill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3773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12800" y="2133600"/>
            <a:ext cx="14630400" cy="6034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12800" y="8475663"/>
            <a:ext cx="3792538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fld id="{4535AEC5-26C1-4EAF-BACB-8994945379DB}" type="datetimeFigureOut">
              <a:rPr lang="fr-FR" kern="0" smtClean="0">
                <a:solidFill>
                  <a:prstClr val="black">
                    <a:tint val="75000"/>
                  </a:prstClr>
                </a:solidFill>
                <a:uFill>
                  <a:solidFill>
                    <a:srgbClr val="000000"/>
                  </a:solidFill>
                </a:uFill>
                <a:latin typeface="Calibri"/>
                <a:sym typeface="Calibri"/>
              </a:rPr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t>07/11/2016</a:t>
            </a:fld>
            <a:endParaRPr lang="fr-FR" kern="0">
              <a:solidFill>
                <a:prstClr val="black">
                  <a:tint val="75000"/>
                </a:prstClr>
              </a:solidFill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554663" y="8475663"/>
            <a:ext cx="5146675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endParaRPr lang="fr-FR" kern="0">
              <a:solidFill>
                <a:prstClr val="black">
                  <a:tint val="75000"/>
                </a:prstClr>
              </a:solidFill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650663" y="8475663"/>
            <a:ext cx="3792537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fld id="{2C6327AD-36BF-4D1C-86A6-02AD21453859}" type="slidenum">
              <a:rPr lang="fr-FR" kern="0" smtClean="0">
                <a:solidFill>
                  <a:prstClr val="black">
                    <a:tint val="75000"/>
                  </a:prstClr>
                </a:solidFill>
                <a:uFill>
                  <a:solidFill>
                    <a:srgbClr val="000000"/>
                  </a:solidFill>
                </a:uFill>
                <a:latin typeface="Calibri"/>
                <a:sym typeface="Calibri"/>
              </a:rPr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 kern="0">
              <a:solidFill>
                <a:prstClr val="black">
                  <a:tint val="75000"/>
                </a:prstClr>
              </a:solidFill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96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19.png"/><Relationship Id="rId7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4A8D09-B1E5-40E9-B431-7E3E0DDD858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264" y="683568"/>
            <a:ext cx="1143635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568" y="3923928"/>
            <a:ext cx="2448272" cy="4253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190" y="3923928"/>
            <a:ext cx="2890837" cy="3562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9712176" y="7668344"/>
            <a:ext cx="273630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+mn-lt"/>
              </a:rPr>
              <a:t>New MCA 160 kW</a:t>
            </a:r>
            <a:endParaRPr lang="fr-FR" dirty="0">
              <a:latin typeface="+mn-lt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651313" y="1907704"/>
            <a:ext cx="11161240" cy="4206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spc="600" dirty="0" smtClean="0">
                <a:latin typeface="+mn-lt"/>
              </a:rPr>
              <a:t>       WALL-HUNG GAS CONDENSING BOILERS</a:t>
            </a:r>
            <a:endParaRPr lang="fr-FR" b="1" spc="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58734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420" y="1981419"/>
            <a:ext cx="3537802" cy="390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bg2">
                    <a:lumMod val="75000"/>
                  </a:schemeClr>
                </a:solidFill>
              </a:rPr>
              <a:t>Innovens</a:t>
            </a:r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 Pro MCA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160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2"/>
          </p:nvPr>
        </p:nvSpPr>
        <p:spPr>
          <a:xfrm>
            <a:off x="11512299" y="6120189"/>
            <a:ext cx="275694" cy="292366"/>
          </a:xfrm>
        </p:spPr>
        <p:txBody>
          <a:bodyPr/>
          <a:lstStyle/>
          <a:p>
            <a:pPr>
              <a:defRPr/>
            </a:pPr>
            <a:fld id="{3BFEF58C-EDAB-4D24-8728-A6C5B86994EB}" type="slidenum">
              <a:rPr lang="en-US" smtClean="0">
                <a:solidFill>
                  <a:srgbClr val="2455A2"/>
                </a:solidFill>
              </a:rPr>
              <a:pPr>
                <a:defRPr/>
              </a:pPr>
              <a:t>10</a:t>
            </a:fld>
            <a:endParaRPr lang="en-US" dirty="0">
              <a:solidFill>
                <a:srgbClr val="2455A2"/>
              </a:solidFill>
            </a:endParaRPr>
          </a:p>
        </p:txBody>
      </p:sp>
      <p:sp>
        <p:nvSpPr>
          <p:cNvPr id="2" name="Tijdelijke aanduiding voor inhoud 1"/>
          <p:cNvSpPr>
            <a:spLocks noGrp="1"/>
          </p:cNvSpPr>
          <p:nvPr>
            <p:ph idx="4294967295"/>
          </p:nvPr>
        </p:nvSpPr>
        <p:spPr>
          <a:xfrm>
            <a:off x="14" y="976316"/>
            <a:ext cx="15376357" cy="681034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fr-FR" sz="28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fr-FR" sz="28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COMMUNICATION </a:t>
            </a:r>
            <a:endParaRPr lang="fr-FR" sz="2800" dirty="0">
              <a:solidFill>
                <a:srgbClr val="002060"/>
              </a:solidFill>
              <a:sym typeface="Wingdings" panose="05000000000000000000" pitchFamily="2" charset="2"/>
            </a:endParaRPr>
          </a:p>
        </p:txBody>
      </p:sp>
      <p:grpSp>
        <p:nvGrpSpPr>
          <p:cNvPr id="18" name="Groupe 17"/>
          <p:cNvGrpSpPr/>
          <p:nvPr/>
        </p:nvGrpSpPr>
        <p:grpSpPr>
          <a:xfrm>
            <a:off x="855937" y="2956842"/>
            <a:ext cx="11915775" cy="5159620"/>
            <a:chOff x="722313" y="5438775"/>
            <a:chExt cx="11915775" cy="515962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313" y="5438775"/>
              <a:ext cx="11915775" cy="4591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55" t="5874" r="22580" b="17370"/>
            <a:stretch/>
          </p:blipFill>
          <p:spPr bwMode="auto">
            <a:xfrm>
              <a:off x="10575985" y="5438775"/>
              <a:ext cx="871268" cy="157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" name="Groupe 16"/>
            <p:cNvGrpSpPr/>
            <p:nvPr/>
          </p:nvGrpSpPr>
          <p:grpSpPr>
            <a:xfrm>
              <a:off x="10320575" y="8137781"/>
              <a:ext cx="1920710" cy="2460614"/>
              <a:chOff x="13455661" y="6392108"/>
              <a:chExt cx="1920710" cy="2460614"/>
            </a:xfrm>
          </p:grpSpPr>
          <p:grpSp>
            <p:nvGrpSpPr>
              <p:cNvPr id="15" name="Groupe 14"/>
              <p:cNvGrpSpPr/>
              <p:nvPr/>
            </p:nvGrpSpPr>
            <p:grpSpPr>
              <a:xfrm>
                <a:off x="13595196" y="6392108"/>
                <a:ext cx="1781175" cy="2460614"/>
                <a:chOff x="12827253" y="5680175"/>
                <a:chExt cx="1781175" cy="2460614"/>
              </a:xfrm>
            </p:grpSpPr>
            <p:pic>
              <p:nvPicPr>
                <p:cNvPr id="5123" name="Picture 3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827253" y="5680175"/>
                  <a:ext cx="1781175" cy="23336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" name="Rectangle 4"/>
                <p:cNvSpPr/>
                <p:nvPr/>
              </p:nvSpPr>
              <p:spPr>
                <a:xfrm>
                  <a:off x="12827253" y="7607312"/>
                  <a:ext cx="595449" cy="533477"/>
                </a:xfrm>
                <a:prstGeom prst="rect">
                  <a:avLst/>
                </a:prstGeom>
                <a:solidFill>
                  <a:srgbClr val="FFFFFF"/>
                </a:solidFill>
                <a:ln w="38100" cap="flat">
                  <a:solidFill>
                    <a:schemeClr val="bg1"/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81279" tIns="81279" rIns="81279" bIns="81279" numCol="1" spcCol="38100" rtlCol="0" anchor="ctr">
                  <a:spAutoFit/>
                </a:bodyPr>
                <a:lstStyle/>
                <a:p>
                  <a:pPr defTabSz="1625600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r-FR" sz="2400" kern="0" baseline="0">
                    <a:ln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latin typeface="Arial"/>
                    <a:ea typeface="+mj-ea"/>
                    <a:cs typeface="Arial"/>
                    <a:sym typeface="Arial"/>
                  </a:endParaRPr>
                </a:p>
              </p:txBody>
            </p:sp>
            <p:sp>
              <p:nvSpPr>
                <p:cNvPr id="6" name="Rectangle 5"/>
                <p:cNvSpPr/>
                <p:nvPr/>
              </p:nvSpPr>
              <p:spPr>
                <a:xfrm>
                  <a:off x="13189789" y="5858968"/>
                  <a:ext cx="931653" cy="1611507"/>
                </a:xfrm>
                <a:prstGeom prst="rect">
                  <a:avLst/>
                </a:prstGeom>
                <a:solidFill>
                  <a:schemeClr val="bg1"/>
                </a:solidFill>
                <a:ln w="38100" cap="flat">
                  <a:solidFill>
                    <a:schemeClr val="bg1"/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81279" tIns="81279" rIns="81279" bIns="81279" numCol="1" spcCol="38100" rtlCol="0" anchor="ctr">
                  <a:spAutoFit/>
                </a:bodyPr>
                <a:lstStyle/>
                <a:p>
                  <a:pPr defTabSz="1625600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r-FR" sz="2400" kern="0" baseline="0">
                    <a:latin typeface="Arial"/>
                    <a:ea typeface="+mj-ea"/>
                    <a:cs typeface="Arial"/>
                    <a:sym typeface="Arial"/>
                  </a:endParaRPr>
                </a:p>
              </p:txBody>
            </p:sp>
            <p:pic>
              <p:nvPicPr>
                <p:cNvPr id="25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4409" t="64108" r="7818" b="6847"/>
                <a:stretch/>
              </p:blipFill>
              <p:spPr bwMode="auto">
                <a:xfrm>
                  <a:off x="13150855" y="5917908"/>
                  <a:ext cx="926104" cy="1333501"/>
                </a:xfrm>
                <a:prstGeom prst="rect">
                  <a:avLst/>
                </a:pr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pic>
          </p:grp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08" t="75246" r="15278" b="15436"/>
              <a:stretch/>
            </p:blipFill>
            <p:spPr bwMode="auto">
              <a:xfrm>
                <a:off x="13455661" y="7131132"/>
                <a:ext cx="502072" cy="427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4" name="ZoneTexte 23"/>
          <p:cNvSpPr txBox="1"/>
          <p:nvPr/>
        </p:nvSpPr>
        <p:spPr>
          <a:xfrm>
            <a:off x="722312" y="7243709"/>
            <a:ext cx="2509618" cy="53347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pPr defTabSz="1625600" fontAlgn="auto" hangingPunct="0">
              <a:spcBef>
                <a:spcPts val="0"/>
              </a:spcBef>
              <a:spcAft>
                <a:spcPts val="0"/>
              </a:spcAft>
            </a:pPr>
            <a:r>
              <a:rPr lang="fr-FR" sz="2400" kern="0" baseline="0" dirty="0" smtClea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Master boiler </a:t>
            </a:r>
            <a:endParaRPr lang="fr-FR" sz="2400" kern="0" baseline="0" dirty="0">
              <a:solidFill>
                <a:srgbClr val="000000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9066113" y="6851647"/>
            <a:ext cx="1652702" cy="71814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pPr defTabSz="1625600" fontAlgn="auto" hangingPunct="0">
              <a:spcBef>
                <a:spcPts val="0"/>
              </a:spcBef>
              <a:spcAft>
                <a:spcPts val="0"/>
              </a:spcAft>
            </a:pPr>
            <a:r>
              <a:rPr lang="fr-FR" sz="1800" kern="0" baseline="0" dirty="0" smtClea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Platine AD 286/287</a:t>
            </a:r>
            <a:endParaRPr lang="fr-FR" sz="1800" kern="0" baseline="0" dirty="0">
              <a:solidFill>
                <a:srgbClr val="000000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11787993" y="3504024"/>
            <a:ext cx="2795109" cy="71814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pPr defTabSz="1625600" fontAlgn="auto" hangingPunct="0">
              <a:spcBef>
                <a:spcPts val="0"/>
              </a:spcBef>
              <a:spcAft>
                <a:spcPts val="0"/>
              </a:spcAft>
            </a:pPr>
            <a:r>
              <a:rPr lang="fr-FR" sz="1800" kern="0" baseline="0" dirty="0" err="1" smtClean="0">
                <a:solidFill>
                  <a:srgbClr val="000000"/>
                </a:solidFill>
                <a:sym typeface="Arial"/>
              </a:rPr>
              <a:t>OpenTherm</a:t>
            </a:r>
            <a:r>
              <a:rPr lang="fr-FR" sz="1800" kern="0" baseline="0" dirty="0" smtClean="0">
                <a:solidFill>
                  <a:srgbClr val="000000"/>
                </a:solidFill>
                <a:sym typeface="Arial"/>
              </a:rPr>
              <a:t> </a:t>
            </a:r>
            <a:r>
              <a:rPr lang="fr-FR" sz="1800" kern="0" baseline="0" dirty="0">
                <a:solidFill>
                  <a:srgbClr val="000000"/>
                </a:solidFill>
                <a:sym typeface="Arial"/>
              </a:rPr>
              <a:t>(</a:t>
            </a:r>
            <a:r>
              <a:rPr lang="fr-FR" sz="1800" kern="0" baseline="0" dirty="0" smtClean="0">
                <a:solidFill>
                  <a:srgbClr val="000000"/>
                </a:solidFill>
                <a:sym typeface="Arial"/>
              </a:rPr>
              <a:t>OT) </a:t>
            </a:r>
            <a:r>
              <a:rPr lang="fr-FR" sz="1800" kern="0" baseline="0" dirty="0" err="1" smtClean="0">
                <a:solidFill>
                  <a:srgbClr val="000000"/>
                </a:solidFill>
                <a:sym typeface="Arial"/>
              </a:rPr>
              <a:t>entree</a:t>
            </a:r>
            <a:r>
              <a:rPr lang="fr-FR" sz="1800" kern="0" baseline="0" dirty="0">
                <a:solidFill>
                  <a:srgbClr val="000000"/>
                </a:solidFill>
                <a:sym typeface="Arial"/>
              </a:rPr>
              <a:t/>
            </a:r>
            <a:br>
              <a:rPr lang="fr-FR" sz="1800" kern="0" baseline="0" dirty="0">
                <a:solidFill>
                  <a:srgbClr val="000000"/>
                </a:solidFill>
                <a:sym typeface="Arial"/>
              </a:rPr>
            </a:br>
            <a:r>
              <a:rPr lang="fr-FR" sz="1800" kern="0" baseline="0" dirty="0" smtClea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on boiler PCB</a:t>
            </a:r>
            <a:endParaRPr lang="fr-FR" sz="1800" kern="0" baseline="0" dirty="0">
              <a:solidFill>
                <a:srgbClr val="000000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cxnSp>
        <p:nvCxnSpPr>
          <p:cNvPr id="30" name="Connecteur en angle 29"/>
          <p:cNvCxnSpPr/>
          <p:nvPr/>
        </p:nvCxnSpPr>
        <p:spPr>
          <a:xfrm rot="16200000" flipH="1">
            <a:off x="10406458" y="5084188"/>
            <a:ext cx="2881681" cy="1404106"/>
          </a:xfrm>
          <a:prstGeom prst="bentConnector3">
            <a:avLst>
              <a:gd name="adj1" fmla="val 37417"/>
            </a:avLst>
          </a:prstGeom>
          <a:noFill/>
          <a:ln w="38100" cap="flat">
            <a:solidFill>
              <a:schemeClr val="accent1"/>
            </a:solidFill>
            <a:prstDash val="solid"/>
            <a:round/>
          </a:ln>
          <a:effectLst>
            <a:outerShdw blurRad="63500" dist="254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30" name="Connecteur en angle 1029"/>
          <p:cNvCxnSpPr/>
          <p:nvPr/>
        </p:nvCxnSpPr>
        <p:spPr>
          <a:xfrm rot="5400000">
            <a:off x="11915908" y="7356028"/>
            <a:ext cx="762391" cy="504498"/>
          </a:xfrm>
          <a:prstGeom prst="bentConnector3">
            <a:avLst>
              <a:gd name="adj1" fmla="val 122377"/>
            </a:avLst>
          </a:prstGeom>
          <a:noFill/>
          <a:ln w="38100" cap="flat">
            <a:solidFill>
              <a:schemeClr val="accent1"/>
            </a:solidFill>
            <a:prstDash val="solid"/>
            <a:round/>
          </a:ln>
          <a:effectLst>
            <a:outerShdw blurRad="63500" dist="254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32" name="ZoneTexte 1031"/>
          <p:cNvSpPr txBox="1"/>
          <p:nvPr/>
        </p:nvSpPr>
        <p:spPr>
          <a:xfrm>
            <a:off x="1977121" y="3742654"/>
            <a:ext cx="4836703" cy="53347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pPr algn="ctr" defTabSz="1625600" fontAlgn="auto" hangingPunct="0">
              <a:spcBef>
                <a:spcPts val="0"/>
              </a:spcBef>
              <a:spcAft>
                <a:spcPts val="0"/>
              </a:spcAft>
            </a:pPr>
            <a:r>
              <a:rPr lang="fr-FR" sz="2400" b="1" kern="0" baseline="0" dirty="0" err="1" smtClea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Current</a:t>
            </a:r>
            <a:r>
              <a:rPr lang="fr-FR" sz="2400" b="1" kern="0" baseline="0" dirty="0" smtClea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 MCA PRO range </a:t>
            </a:r>
            <a:endParaRPr lang="fr-FR" sz="2400" b="1" kern="0" baseline="0" dirty="0">
              <a:solidFill>
                <a:srgbClr val="000000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1033" name="Rectangle 1032"/>
          <p:cNvSpPr/>
          <p:nvPr/>
        </p:nvSpPr>
        <p:spPr>
          <a:xfrm>
            <a:off x="8455463" y="5416908"/>
            <a:ext cx="174648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625090" fontAlgn="auto" hangingPunct="0">
              <a:spcBef>
                <a:spcPts val="0"/>
              </a:spcBef>
              <a:spcAft>
                <a:spcPts val="0"/>
              </a:spcAft>
            </a:pPr>
            <a:r>
              <a:rPr lang="fr-FR" sz="1800" kern="0" baseline="0" dirty="0" smtClean="0">
                <a:solidFill>
                  <a:srgbClr val="000000"/>
                </a:solidFill>
                <a:sym typeface="Arial"/>
              </a:rPr>
              <a:t>Câble BUS</a:t>
            </a:r>
            <a:endParaRPr lang="fr-FR" sz="1800" kern="0" baseline="0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1034" name="ZoneTexte 1033"/>
          <p:cNvSpPr txBox="1"/>
          <p:nvPr/>
        </p:nvSpPr>
        <p:spPr>
          <a:xfrm>
            <a:off x="9379995" y="1733173"/>
            <a:ext cx="4934606" cy="53347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pPr defTabSz="1625600" fontAlgn="auto" hangingPunct="0">
              <a:spcBef>
                <a:spcPts val="0"/>
              </a:spcBef>
              <a:spcAft>
                <a:spcPts val="0"/>
              </a:spcAft>
            </a:pPr>
            <a:r>
              <a:rPr lang="fr-FR" sz="2400" kern="0" baseline="0" dirty="0" err="1" smtClea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Only</a:t>
            </a:r>
            <a:r>
              <a:rPr lang="fr-FR" sz="2400" kern="0" baseline="0" dirty="0" smtClea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 as slave </a:t>
            </a:r>
            <a:endParaRPr lang="fr-FR" sz="2400" kern="0" baseline="0" dirty="0">
              <a:solidFill>
                <a:srgbClr val="000000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1035" name="Rectangle 1034"/>
          <p:cNvSpPr/>
          <p:nvPr/>
        </p:nvSpPr>
        <p:spPr>
          <a:xfrm>
            <a:off x="468812" y="1981419"/>
            <a:ext cx="56076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625090" fontAlgn="auto" hangingPunct="0">
              <a:spcBef>
                <a:spcPts val="0"/>
              </a:spcBef>
              <a:spcAft>
                <a:spcPts val="0"/>
              </a:spcAft>
            </a:pPr>
            <a:r>
              <a:rPr lang="fr-FR" sz="2400" kern="0" baseline="0" dirty="0">
                <a:latin typeface="Arial"/>
                <a:cs typeface="Arial"/>
                <a:sym typeface="Wingdings" panose="05000000000000000000" pitchFamily="2" charset="2"/>
              </a:rPr>
              <a:t>MCA PRO avec </a:t>
            </a:r>
            <a:r>
              <a:rPr lang="fr-FR" sz="2400" kern="0" baseline="0" dirty="0" err="1" smtClean="0">
                <a:latin typeface="Arial"/>
                <a:cs typeface="Arial"/>
                <a:sym typeface="Wingdings" panose="05000000000000000000" pitchFamily="2" charset="2"/>
              </a:rPr>
              <a:t>IniControl</a:t>
            </a:r>
            <a:r>
              <a:rPr lang="fr-FR" sz="2400" kern="0" baseline="0" dirty="0" smtClean="0">
                <a:latin typeface="Arial"/>
                <a:cs typeface="Arial"/>
                <a:sym typeface="Wingdings" panose="05000000000000000000" pitchFamily="2" charset="2"/>
              </a:rPr>
              <a:t> 2 et  SCB-01</a:t>
            </a:r>
            <a:endParaRPr lang="fr-FR" sz="2400" kern="0" baseline="0" dirty="0">
              <a:latin typeface="Arial"/>
              <a:cs typeface="Arial"/>
              <a:sym typeface="Arial"/>
            </a:endParaRPr>
          </a:p>
        </p:txBody>
      </p:sp>
      <p:pic>
        <p:nvPicPr>
          <p:cNvPr id="29" name="Picture 9"/>
          <p:cNvPicPr>
            <a:picLocks noChangeAspect="1" noChangeArrowheads="1"/>
          </p:cNvPicPr>
          <p:nvPr/>
        </p:nvPicPr>
        <p:blipFill rotWithShape="1">
          <a:blip r:embed="rId7"/>
          <a:srcRect l="12817" t="39781" r="67807" b="41162"/>
          <a:stretch/>
        </p:blipFill>
        <p:spPr bwMode="auto">
          <a:xfrm>
            <a:off x="13096105" y="4342718"/>
            <a:ext cx="2952328" cy="181425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5524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Innovens</a:t>
            </a:r>
            <a:r>
              <a:rPr lang="fr-FR" dirty="0"/>
              <a:t> Pro MCA</a:t>
            </a:r>
            <a:r>
              <a:rPr lang="en-US" dirty="0"/>
              <a:t> 160</a:t>
            </a:r>
            <a:endParaRPr lang="nl-NL" dirty="0"/>
          </a:p>
        </p:txBody>
      </p:sp>
      <p:sp>
        <p:nvSpPr>
          <p:cNvPr id="2" name="Tijdelijke aanduiding voor inhoud 1"/>
          <p:cNvSpPr>
            <a:spLocks noGrp="1"/>
          </p:cNvSpPr>
          <p:nvPr>
            <p:ph idx="4294967295"/>
          </p:nvPr>
        </p:nvSpPr>
        <p:spPr>
          <a:xfrm>
            <a:off x="14" y="976316"/>
            <a:ext cx="15376357" cy="681034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fr-FR" sz="2800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fr-FR" sz="2800" b="1" dirty="0" smtClean="0">
                <a:solidFill>
                  <a:schemeClr val="tx2"/>
                </a:solidFill>
                <a:sym typeface="Wingdings" panose="05000000000000000000" pitchFamily="2" charset="2"/>
              </a:rPr>
              <a:t>COMMUNICATION  BUS CAN  to BMS </a:t>
            </a:r>
            <a:r>
              <a:rPr lang="fr-FR" sz="2800" b="1" dirty="0" err="1" smtClean="0">
                <a:solidFill>
                  <a:schemeClr val="tx2"/>
                </a:solidFill>
                <a:sym typeface="Wingdings" panose="05000000000000000000" pitchFamily="2" charset="2"/>
              </a:rPr>
              <a:t>systems</a:t>
            </a:r>
            <a:r>
              <a:rPr lang="fr-FR" sz="2800" b="1" dirty="0" smtClean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endParaRPr lang="fr-FR" sz="28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1035" name="Rectangle 1034"/>
          <p:cNvSpPr/>
          <p:nvPr/>
        </p:nvSpPr>
        <p:spPr>
          <a:xfrm>
            <a:off x="468812" y="1981419"/>
            <a:ext cx="56076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625090" fontAlgn="auto" hangingPunct="0">
              <a:spcBef>
                <a:spcPts val="0"/>
              </a:spcBef>
              <a:spcAft>
                <a:spcPts val="0"/>
              </a:spcAft>
            </a:pPr>
            <a:r>
              <a:rPr lang="fr-FR" sz="2400" kern="0" baseline="0" dirty="0">
                <a:latin typeface="Arial"/>
                <a:cs typeface="Arial"/>
                <a:sym typeface="Wingdings" panose="05000000000000000000" pitchFamily="2" charset="2"/>
              </a:rPr>
              <a:t>MCA PRO avec </a:t>
            </a:r>
            <a:r>
              <a:rPr lang="fr-FR" sz="2400" kern="0" baseline="0" dirty="0" err="1" smtClean="0">
                <a:latin typeface="Arial"/>
                <a:cs typeface="Arial"/>
                <a:sym typeface="Wingdings" panose="05000000000000000000" pitchFamily="2" charset="2"/>
              </a:rPr>
              <a:t>IniControl</a:t>
            </a:r>
            <a:r>
              <a:rPr lang="fr-FR" sz="2400" kern="0" baseline="0" dirty="0" smtClean="0">
                <a:latin typeface="Arial"/>
                <a:cs typeface="Arial"/>
                <a:sym typeface="Wingdings" panose="05000000000000000000" pitchFamily="2" charset="2"/>
              </a:rPr>
              <a:t> 2 et  SCB-01</a:t>
            </a:r>
            <a:endParaRPr lang="fr-FR" sz="2400" kern="0" baseline="0" dirty="0">
              <a:latin typeface="Arial"/>
              <a:cs typeface="Arial"/>
              <a:sym typeface="Arial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867400" y="3333750"/>
            <a:ext cx="8115300" cy="201080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pPr defTabSz="1625600" fontAlgn="auto" hangingPunct="0">
              <a:spcBef>
                <a:spcPts val="0"/>
              </a:spcBef>
              <a:spcAft>
                <a:spcPts val="0"/>
              </a:spcAft>
            </a:pPr>
            <a:r>
              <a:rPr lang="fr-FR" sz="2400" kern="0" baseline="0" dirty="0" err="1" smtClea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Gateways</a:t>
            </a:r>
            <a:r>
              <a:rPr lang="fr-FR" sz="2400" kern="0" baseline="0" dirty="0" smtClea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 in </a:t>
            </a:r>
            <a:r>
              <a:rPr lang="fr-FR" sz="2400" kern="0" baseline="0" dirty="0" err="1" smtClea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developpment</a:t>
            </a:r>
            <a:r>
              <a:rPr lang="fr-FR" sz="2400" kern="0" baseline="0" dirty="0" smtClea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 for:</a:t>
            </a:r>
          </a:p>
          <a:p>
            <a:pPr defTabSz="1625600" fontAlgn="auto" hangingPunct="0">
              <a:spcBef>
                <a:spcPts val="0"/>
              </a:spcBef>
              <a:spcAft>
                <a:spcPts val="0"/>
              </a:spcAft>
            </a:pPr>
            <a:r>
              <a:rPr lang="fr-FR" sz="2400" kern="0" baseline="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	</a:t>
            </a:r>
            <a:r>
              <a:rPr lang="fr-FR" sz="2400" kern="0" baseline="0" dirty="0" smtClea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- </a:t>
            </a:r>
            <a:r>
              <a:rPr lang="fr-FR" sz="2400" kern="0" baseline="0" dirty="0" err="1" smtClea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Backnet</a:t>
            </a:r>
            <a:r>
              <a:rPr lang="fr-FR" sz="2400" kern="0" baseline="0" dirty="0" smtClea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 </a:t>
            </a:r>
          </a:p>
          <a:p>
            <a:pPr defTabSz="1625600" fontAlgn="auto" hangingPunct="0">
              <a:spcBef>
                <a:spcPts val="0"/>
              </a:spcBef>
              <a:spcAft>
                <a:spcPts val="0"/>
              </a:spcAft>
            </a:pPr>
            <a:r>
              <a:rPr lang="fr-FR" sz="2400" kern="0" baseline="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	</a:t>
            </a:r>
            <a:r>
              <a:rPr lang="fr-FR" sz="2400" kern="0" baseline="0" dirty="0" smtClea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- KNX </a:t>
            </a:r>
          </a:p>
          <a:p>
            <a:pPr defTabSz="1625600" fontAlgn="auto" hangingPunct="0">
              <a:spcBef>
                <a:spcPts val="0"/>
              </a:spcBef>
              <a:spcAft>
                <a:spcPts val="0"/>
              </a:spcAft>
            </a:pPr>
            <a:r>
              <a:rPr lang="fr-FR" sz="2400" kern="0" baseline="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	</a:t>
            </a:r>
            <a:r>
              <a:rPr lang="fr-FR" sz="2400" kern="0" baseline="0" dirty="0" smtClea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- </a:t>
            </a:r>
            <a:r>
              <a:rPr lang="fr-FR" sz="2400" kern="0" baseline="0" dirty="0" err="1" smtClea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Modbus</a:t>
            </a:r>
            <a:endParaRPr lang="fr-FR" sz="2400" kern="0" baseline="0" dirty="0" smtClean="0">
              <a:solidFill>
                <a:srgbClr val="000000"/>
              </a:solidFill>
              <a:latin typeface="Arial"/>
              <a:ea typeface="+mj-ea"/>
              <a:cs typeface="Arial"/>
              <a:sym typeface="Arial"/>
            </a:endParaRPr>
          </a:p>
          <a:p>
            <a:pPr defTabSz="1625600" fontAlgn="auto" hangingPunct="0">
              <a:spcBef>
                <a:spcPts val="0"/>
              </a:spcBef>
              <a:spcAft>
                <a:spcPts val="0"/>
              </a:spcAft>
            </a:pPr>
            <a:endParaRPr lang="fr-FR" sz="2400" kern="0" baseline="0" dirty="0">
              <a:solidFill>
                <a:srgbClr val="000000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812" y="2555776"/>
            <a:ext cx="4431586" cy="546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9787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Delivery</a:t>
            </a:r>
            <a:r>
              <a:rPr lang="fr-FR" dirty="0" smtClean="0"/>
              <a:t> / </a:t>
            </a:r>
            <a:r>
              <a:rPr lang="fr-FR" dirty="0" err="1" smtClean="0"/>
              <a:t>Crating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D38D0C-3842-42D3-9C6F-A411B3D2665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08" y="2084471"/>
            <a:ext cx="7344816" cy="5774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072" y="2084471"/>
            <a:ext cx="7056784" cy="5891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6714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Unpacking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D38D0C-3842-42D3-9C6F-A411B3D2665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192" y="1519196"/>
            <a:ext cx="7141690" cy="526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e 14"/>
          <p:cNvGrpSpPr/>
          <p:nvPr/>
        </p:nvGrpSpPr>
        <p:grpSpPr>
          <a:xfrm>
            <a:off x="3879528" y="3029051"/>
            <a:ext cx="6944139" cy="2542071"/>
            <a:chOff x="1702023" y="2401105"/>
            <a:chExt cx="3854721" cy="1293079"/>
          </a:xfrm>
        </p:grpSpPr>
        <p:cxnSp>
          <p:nvCxnSpPr>
            <p:cNvPr id="7" name="Rechte verbindingslijn 11"/>
            <p:cNvCxnSpPr/>
            <p:nvPr/>
          </p:nvCxnSpPr>
          <p:spPr bwMode="auto">
            <a:xfrm>
              <a:off x="2974981" y="3543469"/>
              <a:ext cx="2581763" cy="17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Rechte verbindingslijn 10"/>
            <p:cNvCxnSpPr/>
            <p:nvPr/>
          </p:nvCxnSpPr>
          <p:spPr bwMode="auto">
            <a:xfrm>
              <a:off x="1770246" y="2702533"/>
              <a:ext cx="1183636" cy="991651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Rechte verbindingslijn 13"/>
            <p:cNvCxnSpPr/>
            <p:nvPr/>
          </p:nvCxnSpPr>
          <p:spPr bwMode="auto">
            <a:xfrm>
              <a:off x="1702023" y="2401105"/>
              <a:ext cx="1275619" cy="100832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Rechte verbindingslijn 16"/>
            <p:cNvCxnSpPr/>
            <p:nvPr/>
          </p:nvCxnSpPr>
          <p:spPr bwMode="auto">
            <a:xfrm flipH="1">
              <a:off x="2953882" y="3392756"/>
              <a:ext cx="21100" cy="301428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Rechte verbindingslijn 18"/>
            <p:cNvCxnSpPr/>
            <p:nvPr/>
          </p:nvCxnSpPr>
          <p:spPr bwMode="auto">
            <a:xfrm>
              <a:off x="1702023" y="2401105"/>
              <a:ext cx="68223" cy="301428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Rechte verbindingslijn 22"/>
            <p:cNvCxnSpPr/>
            <p:nvPr/>
          </p:nvCxnSpPr>
          <p:spPr bwMode="auto">
            <a:xfrm flipV="1">
              <a:off x="5556744" y="2401105"/>
              <a:ext cx="0" cy="1142534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3" name="Rechthoek 19"/>
          <p:cNvSpPr/>
          <p:nvPr/>
        </p:nvSpPr>
        <p:spPr>
          <a:xfrm>
            <a:off x="11216775" y="4312250"/>
            <a:ext cx="2203980" cy="34560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GB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Online instruction</a:t>
            </a:r>
            <a:endParaRPr lang="en-GB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667" y="2903068"/>
            <a:ext cx="3559763" cy="97937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749" y="5769193"/>
            <a:ext cx="7602032" cy="20316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7439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Documentation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 installing - Documentation</a:t>
            </a:r>
          </a:p>
          <a:p>
            <a:pPr marL="0" indent="0">
              <a:buNone/>
            </a:pPr>
            <a:endParaRPr lang="en-GB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Manual </a:t>
            </a:r>
            <a:r>
              <a:rPr lang="en-GB" sz="3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Innovens</a:t>
            </a:r>
            <a:r>
              <a:rPr lang="en-GB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 MCA 160  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MK2 MK3 control </a:t>
            </a:r>
          </a:p>
          <a:p>
            <a:r>
              <a:rPr lang="en-GB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Drilling template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 quality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Sticker gas setting</a:t>
            </a:r>
            <a:r>
              <a:rPr lang="nl-NL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nl-NL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nl-NL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D38D0C-3842-42D3-9C6F-A411B3D2665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272" y="1303859"/>
            <a:ext cx="2003958" cy="300775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999596" y="2404888"/>
            <a:ext cx="10519334" cy="467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nl-NL" sz="1800" b="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8720" y="6732240"/>
            <a:ext cx="1374236" cy="1384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384" y="4920694"/>
            <a:ext cx="2173855" cy="3623092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0208" y="3331231"/>
            <a:ext cx="2016224" cy="268589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401" y="7474152"/>
            <a:ext cx="2364162" cy="72122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45532" y="1331640"/>
            <a:ext cx="2342707" cy="32698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276" y="4311613"/>
            <a:ext cx="1931950" cy="274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2617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GB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Installation box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Siphon </a:t>
            </a:r>
            <a:endParaRPr lang="en-GB" sz="3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Hose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Connection cables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HMI (MK2 or MK3)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Connection box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Fixing materials</a:t>
            </a:r>
          </a:p>
          <a:p>
            <a:r>
              <a:rPr lang="en-GB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Cleaning tool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4A8D09-B1E5-40E9-B431-7E3E0DDD858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989" y="2555777"/>
            <a:ext cx="9857958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096" y="2590677"/>
            <a:ext cx="10549744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16486" y="1774360"/>
            <a:ext cx="12167537" cy="54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GB" sz="1800" b="0" kern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4488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Installing</a:t>
            </a:r>
            <a:r>
              <a:rPr lang="fr-FR" dirty="0" smtClean="0"/>
              <a:t> - </a:t>
            </a:r>
            <a:r>
              <a:rPr lang="fr-FR" dirty="0" err="1" smtClean="0"/>
              <a:t>Connection</a:t>
            </a:r>
            <a:r>
              <a:rPr lang="fr-FR" dirty="0" smtClean="0"/>
              <a:t> box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4A8D09-B1E5-40E9-B431-7E3E0DDD858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grpSp>
        <p:nvGrpSpPr>
          <p:cNvPr id="13" name="Groupe 12"/>
          <p:cNvGrpSpPr/>
          <p:nvPr/>
        </p:nvGrpSpPr>
        <p:grpSpPr>
          <a:xfrm>
            <a:off x="456300" y="1377206"/>
            <a:ext cx="10624028" cy="4562946"/>
            <a:chOff x="456300" y="1377207"/>
            <a:chExt cx="8279073" cy="3493807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300" y="1524879"/>
              <a:ext cx="5316230" cy="2993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PIJL-RECHTS 9"/>
            <p:cNvSpPr/>
            <p:nvPr/>
          </p:nvSpPr>
          <p:spPr bwMode="auto">
            <a:xfrm rot="14362481">
              <a:off x="3546105" y="3152251"/>
              <a:ext cx="580148" cy="555842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557213" indent="-214313" defTabSz="68580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–"/>
              </a:pPr>
              <a:endParaRPr lang="nl-NL" sz="1500" b="1">
                <a:latin typeface="Arial" charset="0"/>
              </a:endParaRPr>
            </a:p>
          </p:txBody>
        </p:sp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850" y="1631427"/>
              <a:ext cx="849440" cy="853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al 11"/>
            <p:cNvSpPr/>
            <p:nvPr/>
          </p:nvSpPr>
          <p:spPr bwMode="auto">
            <a:xfrm>
              <a:off x="2646329" y="2231915"/>
              <a:ext cx="468086" cy="506253"/>
            </a:xfrm>
            <a:prstGeom prst="ellipse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557213" indent="-214313" defTabSz="68580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–"/>
              </a:pPr>
              <a:endParaRPr lang="nl-NL" sz="1500" b="1">
                <a:latin typeface="Arial" charset="0"/>
              </a:endParaRPr>
            </a:p>
          </p:txBody>
        </p:sp>
        <p:sp>
          <p:nvSpPr>
            <p:cNvPr id="10" name="Ovaal 12"/>
            <p:cNvSpPr/>
            <p:nvPr/>
          </p:nvSpPr>
          <p:spPr bwMode="auto">
            <a:xfrm>
              <a:off x="4729843" y="3705284"/>
              <a:ext cx="468086" cy="506253"/>
            </a:xfrm>
            <a:prstGeom prst="ellipse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557213" indent="-214313" defTabSz="68580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–"/>
              </a:pPr>
              <a:endParaRPr lang="nl-NL" sz="1500" b="1">
                <a:latin typeface="Arial" charset="0"/>
              </a:endParaRPr>
            </a:p>
          </p:txBody>
        </p:sp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6844" y="3043120"/>
              <a:ext cx="2608529" cy="1827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8418" y="1377207"/>
              <a:ext cx="2089373" cy="159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63" y="5799350"/>
            <a:ext cx="2693484" cy="234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963" y="5799350"/>
            <a:ext cx="4806101" cy="234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963" y="5799350"/>
            <a:ext cx="4806101" cy="234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488" y="4746528"/>
            <a:ext cx="2550319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312" y="2158759"/>
            <a:ext cx="5056723" cy="182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10576272" y="7164288"/>
            <a:ext cx="3041835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 smtClean="0">
                <a:latin typeface="+mj-lt"/>
              </a:rPr>
              <a:t>Easy</a:t>
            </a:r>
            <a:r>
              <a:rPr lang="fr-FR" sz="4000" dirty="0" smtClean="0">
                <a:latin typeface="+mj-lt"/>
              </a:rPr>
              <a:t> </a:t>
            </a:r>
            <a:r>
              <a:rPr lang="fr-FR" sz="4000" dirty="0" err="1" smtClean="0">
                <a:latin typeface="+mj-lt"/>
              </a:rPr>
              <a:t>waring</a:t>
            </a:r>
            <a:endParaRPr lang="fr-FR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995923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Installing</a:t>
            </a:r>
            <a:r>
              <a:rPr lang="fr-FR" dirty="0" smtClean="0"/>
              <a:t> - Connections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F0400C-BA18-4C62-9344-C33FA256B18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185" y="1971771"/>
            <a:ext cx="4954753" cy="575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464" y="3599630"/>
            <a:ext cx="621187" cy="37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453" y="3968603"/>
            <a:ext cx="610401" cy="38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851" y="4901106"/>
            <a:ext cx="984559" cy="1090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224" y="5171570"/>
            <a:ext cx="1082449" cy="726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893" y="4863265"/>
            <a:ext cx="1037974" cy="111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280" y="5015659"/>
            <a:ext cx="910967" cy="80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854" y="6019671"/>
            <a:ext cx="621187" cy="37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169" y="6019671"/>
            <a:ext cx="621187" cy="37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368" y="6056835"/>
            <a:ext cx="610401" cy="38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679" y="6003589"/>
            <a:ext cx="610401" cy="38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470585" y="1619672"/>
            <a:ext cx="13720372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GB" sz="4400" b="0" kern="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l-NL" sz="4400" b="0" kern="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nl-NL" sz="4400" b="0" kern="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      </a:t>
            </a:r>
            <a:r>
              <a:rPr lang="nl-NL" sz="4400" b="0" kern="0" dirty="0" err="1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Flue</a:t>
            </a:r>
            <a:r>
              <a:rPr lang="nl-NL" sz="4400" b="0" kern="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gas</a:t>
            </a:r>
            <a:r>
              <a:rPr lang="nl-NL" sz="4400" b="0" kern="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		Ø 150 mm</a:t>
            </a:r>
          </a:p>
          <a:p>
            <a:pPr marL="0" indent="0">
              <a:buNone/>
            </a:pPr>
            <a:r>
              <a:rPr lang="nl-NL" sz="4400" b="0" kern="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      </a:t>
            </a:r>
            <a:r>
              <a:rPr lang="nl-NL" sz="4400" b="0" kern="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Air </a:t>
            </a:r>
            <a:r>
              <a:rPr lang="nl-NL" sz="4400" b="0" kern="0" dirty="0" err="1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inlet</a:t>
            </a:r>
            <a:r>
              <a:rPr lang="nl-NL" sz="4400" b="0" kern="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nl-NL" sz="4400" b="0" kern="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	Ø 150 mm</a:t>
            </a:r>
          </a:p>
          <a:p>
            <a:pPr marL="0" indent="0">
              <a:buNone/>
            </a:pPr>
            <a:endParaRPr lang="nl-NL" sz="4400" b="0" kern="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l-NL" sz="4400" b="0" kern="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l-NL" sz="4400" b="0" kern="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l-NL" sz="4400" b="0" kern="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nl-NL" sz="4400" b="0" kern="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   </a:t>
            </a:r>
            <a:r>
              <a:rPr lang="nl-NL" sz="4400" b="0" kern="0" dirty="0" err="1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Concentric</a:t>
            </a:r>
            <a:r>
              <a:rPr lang="nl-NL" sz="4400" b="0" kern="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</a:t>
            </a:r>
            <a:r>
              <a:rPr lang="nl-NL" sz="4400" b="0" kern="0" dirty="0" err="1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Excentric</a:t>
            </a:r>
            <a:endParaRPr lang="nl-NL" sz="4400" b="0" kern="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nl-NL" sz="4400" b="0" kern="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Ø  110/150mm	                          (standard FR )</a:t>
            </a:r>
          </a:p>
          <a:p>
            <a:pPr marL="0" indent="0">
              <a:buNone/>
            </a:pPr>
            <a:r>
              <a:rPr lang="nl-NL" sz="4400" b="0" kern="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nl-NL" sz="4400" b="0" kern="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option</a:t>
            </a:r>
            <a:endParaRPr lang="nl-NL" sz="4400" b="0" kern="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2919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 Standard </a:t>
            </a:r>
            <a:r>
              <a:rPr lang="fr-FR" dirty="0" err="1" smtClean="0"/>
              <a:t>regulation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inicontrol2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SCB 01 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F0400C-BA18-4C62-9344-C33FA256B18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3318" y="1907704"/>
            <a:ext cx="11409027" cy="4887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07925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Options </a:t>
            </a:r>
            <a:r>
              <a:rPr lang="fr-FR" dirty="0" err="1" smtClean="0"/>
              <a:t>Regulation</a:t>
            </a:r>
            <a:r>
              <a:rPr lang="fr-FR" dirty="0" smtClean="0"/>
              <a:t> </a:t>
            </a:r>
            <a:r>
              <a:rPr lang="fr-FR" dirty="0"/>
              <a:t>inicontrol2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SCB 02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F0400C-BA18-4C62-9344-C33FA256B18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9447" y="1403648"/>
            <a:ext cx="9198725" cy="6987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0709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jdelijke aanduiding voor dianummer 4"/>
          <p:cNvSpPr>
            <a:spLocks noGrp="1"/>
          </p:cNvSpPr>
          <p:nvPr>
            <p:ph type="sldNum" sz="quarter" idx="4294967295"/>
          </p:nvPr>
        </p:nvSpPr>
        <p:spPr>
          <a:xfrm>
            <a:off x="11650133" y="8331200"/>
            <a:ext cx="3793067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5143" tIns="72571" rIns="145143" bIns="72571"/>
          <a:lstStyle>
            <a:lvl1pPr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1179285" indent="-453571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814284" indent="-362857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2539997" indent="-362857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3265711" indent="-362857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3991425" indent="-3628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4717138" indent="-3628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5442852" indent="-3628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6168565" indent="-3628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l"/>
            <a:fld id="{E60A0273-E31F-4036-AFA9-E5379E35C1D7}" type="slidenum">
              <a:rPr lang="nl-NL" altLang="fr-FR" b="0" smtClean="0">
                <a:solidFill>
                  <a:srgbClr val="313131"/>
                </a:solidFill>
              </a:rPr>
              <a:pPr algn="l"/>
              <a:t>2</a:t>
            </a:fld>
            <a:endParaRPr lang="nl-NL" altLang="fr-FR" b="0" smtClean="0">
              <a:solidFill>
                <a:srgbClr val="313131"/>
              </a:solidFill>
            </a:endParaRP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4400"/>
              <a:t>Objectives of the offer </a:t>
            </a:r>
          </a:p>
        </p:txBody>
      </p:sp>
      <p:sp>
        <p:nvSpPr>
          <p:cNvPr id="6148" name="Rectangle 19"/>
          <p:cNvSpPr>
            <a:spLocks noChangeArrowheads="1"/>
          </p:cNvSpPr>
          <p:nvPr/>
        </p:nvSpPr>
        <p:spPr bwMode="auto">
          <a:xfrm>
            <a:off x="639168" y="1907704"/>
            <a:ext cx="10631310" cy="5857850"/>
          </a:xfrm>
          <a:prstGeom prst="rect">
            <a:avLst/>
          </a:prstGeom>
          <a:noFill/>
          <a:ln>
            <a:noFill/>
          </a:ln>
          <a:extLst/>
        </p:spPr>
        <p:txBody>
          <a:bodyPr lIns="145125" tIns="72563" rIns="145125" bIns="72563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Clr>
                <a:srgbClr val="000000"/>
              </a:buClr>
              <a:tabLst>
                <a:tab pos="1816805" algn="l"/>
              </a:tabLst>
              <a:defRPr/>
            </a:pPr>
            <a:endParaRPr lang="fr-FR" sz="5700" dirty="0">
              <a:solidFill>
                <a:srgbClr val="003366"/>
              </a:solidFill>
              <a:latin typeface="+mn-lt"/>
              <a:ea typeface="ＭＳ Ｐゴシック" pitchFamily="34" charset="-128"/>
            </a:endParaRPr>
          </a:p>
          <a:p>
            <a:pPr marL="453571" indent="-453571">
              <a:lnSpc>
                <a:spcPct val="80000"/>
              </a:lnSpc>
              <a:spcBef>
                <a:spcPct val="50000"/>
              </a:spcBef>
              <a:buClr>
                <a:srgbClr val="000000"/>
              </a:buClr>
              <a:buFont typeface="Arial" pitchFamily="34" charset="0"/>
              <a:buChar char="•"/>
              <a:tabLst>
                <a:tab pos="1816805" algn="l"/>
              </a:tabLst>
              <a:defRPr/>
            </a:pPr>
            <a:r>
              <a:rPr lang="fr-FR" sz="3800" baseline="0" dirty="0">
                <a:solidFill>
                  <a:srgbClr val="003366"/>
                </a:solidFill>
                <a:latin typeface="+mj-lt"/>
                <a:ea typeface="ＭＳ Ｐゴシック" pitchFamily="34" charset="-128"/>
              </a:rPr>
              <a:t>To </a:t>
            </a:r>
            <a:r>
              <a:rPr lang="fr-FR" sz="3800" baseline="0" dirty="0" err="1">
                <a:solidFill>
                  <a:srgbClr val="003366"/>
                </a:solidFill>
                <a:latin typeface="+mj-lt"/>
                <a:ea typeface="ＭＳ Ｐゴシック" pitchFamily="34" charset="-128"/>
              </a:rPr>
              <a:t>extend</a:t>
            </a:r>
            <a:r>
              <a:rPr lang="fr-FR" sz="3800" baseline="0" dirty="0">
                <a:solidFill>
                  <a:srgbClr val="003366"/>
                </a:solidFill>
                <a:latin typeface="+mj-lt"/>
                <a:ea typeface="ＭＳ Ｐゴシック" pitchFamily="34" charset="-128"/>
              </a:rPr>
              <a:t> the MCA Pro range </a:t>
            </a:r>
            <a:r>
              <a:rPr lang="fr-FR" sz="3800" baseline="0" dirty="0" err="1">
                <a:solidFill>
                  <a:srgbClr val="003366"/>
                </a:solidFill>
                <a:latin typeface="+mj-lt"/>
                <a:ea typeface="ＭＳ Ｐゴシック" pitchFamily="34" charset="-128"/>
              </a:rPr>
              <a:t>with</a:t>
            </a:r>
            <a:r>
              <a:rPr lang="fr-FR" sz="3800" baseline="0" dirty="0">
                <a:solidFill>
                  <a:srgbClr val="003366"/>
                </a:solidFill>
                <a:latin typeface="+mj-lt"/>
                <a:ea typeface="ＭＳ Ｐゴシック" pitchFamily="34" charset="-128"/>
              </a:rPr>
              <a:t> a 160-kW model:</a:t>
            </a:r>
          </a:p>
          <a:p>
            <a:pPr marL="1179285" lvl="1" indent="-453571">
              <a:lnSpc>
                <a:spcPct val="80000"/>
              </a:lnSpc>
              <a:spcBef>
                <a:spcPct val="50000"/>
              </a:spcBef>
              <a:buClr>
                <a:srgbClr val="000000"/>
              </a:buClr>
              <a:buFont typeface="Arial" pitchFamily="34" charset="0"/>
              <a:buChar char="•"/>
              <a:tabLst>
                <a:tab pos="1816805" algn="l"/>
              </a:tabLst>
              <a:defRPr/>
            </a:pPr>
            <a:r>
              <a:rPr lang="fr-FR" sz="3800" baseline="0" dirty="0" err="1">
                <a:solidFill>
                  <a:srgbClr val="003366"/>
                </a:solidFill>
                <a:latin typeface="+mj-lt"/>
                <a:ea typeface="ＭＳ Ｐゴシック" pitchFamily="34" charset="-128"/>
              </a:rPr>
              <a:t>Which</a:t>
            </a:r>
            <a:r>
              <a:rPr lang="fr-FR" sz="3800" baseline="0" dirty="0">
                <a:solidFill>
                  <a:srgbClr val="003366"/>
                </a:solidFill>
                <a:latin typeface="+mj-lt"/>
                <a:ea typeface="ＭＳ Ｐゴシック" pitchFamily="34" charset="-128"/>
              </a:rPr>
              <a:t> </a:t>
            </a:r>
            <a:r>
              <a:rPr lang="fr-FR" sz="3800" baseline="0" dirty="0" err="1">
                <a:solidFill>
                  <a:srgbClr val="003366"/>
                </a:solidFill>
                <a:latin typeface="+mj-lt"/>
                <a:ea typeface="ＭＳ Ｐゴシック" pitchFamily="34" charset="-128"/>
              </a:rPr>
              <a:t>is</a:t>
            </a:r>
            <a:r>
              <a:rPr lang="fr-FR" sz="3800" baseline="0" dirty="0">
                <a:solidFill>
                  <a:srgbClr val="003366"/>
                </a:solidFill>
                <a:latin typeface="+mj-lt"/>
                <a:ea typeface="ＭＳ Ｐゴシック" pitchFamily="34" charset="-128"/>
              </a:rPr>
              <a:t> </a:t>
            </a:r>
            <a:r>
              <a:rPr lang="fr-FR" sz="3800" baseline="0" dirty="0" err="1">
                <a:solidFill>
                  <a:srgbClr val="003366"/>
                </a:solidFill>
                <a:latin typeface="+mj-lt"/>
                <a:ea typeface="ＭＳ Ｐゴシック" pitchFamily="34" charset="-128"/>
              </a:rPr>
              <a:t>very</a:t>
            </a:r>
            <a:r>
              <a:rPr lang="fr-FR" sz="3800" baseline="0" dirty="0">
                <a:solidFill>
                  <a:srgbClr val="003366"/>
                </a:solidFill>
                <a:latin typeface="+mj-lt"/>
                <a:ea typeface="ＭＳ Ｐゴシック" pitchFamily="34" charset="-128"/>
              </a:rPr>
              <a:t> compact </a:t>
            </a:r>
          </a:p>
          <a:p>
            <a:pPr marL="1179285" lvl="1" indent="-453571">
              <a:lnSpc>
                <a:spcPct val="80000"/>
              </a:lnSpc>
              <a:spcBef>
                <a:spcPct val="50000"/>
              </a:spcBef>
              <a:buClr>
                <a:srgbClr val="000000"/>
              </a:buClr>
              <a:buFont typeface="Arial" pitchFamily="34" charset="0"/>
              <a:buChar char="•"/>
              <a:tabLst>
                <a:tab pos="1816805" algn="l"/>
              </a:tabLst>
              <a:defRPr/>
            </a:pPr>
            <a:r>
              <a:rPr lang="fr-FR" sz="3800" baseline="0" dirty="0">
                <a:solidFill>
                  <a:srgbClr val="003366"/>
                </a:solidFill>
                <a:latin typeface="+mj-lt"/>
                <a:ea typeface="ＭＳ Ｐゴシック" pitchFamily="34" charset="-128"/>
              </a:rPr>
              <a:t>And </a:t>
            </a:r>
            <a:r>
              <a:rPr lang="fr-FR" sz="3800" baseline="0" dirty="0" err="1">
                <a:solidFill>
                  <a:srgbClr val="003366"/>
                </a:solidFill>
                <a:latin typeface="+mj-lt"/>
                <a:ea typeface="ＭＳ Ｐゴシック" pitchFamily="34" charset="-128"/>
              </a:rPr>
              <a:t>can</a:t>
            </a:r>
            <a:r>
              <a:rPr lang="fr-FR" sz="3800" baseline="0" dirty="0">
                <a:solidFill>
                  <a:srgbClr val="003366"/>
                </a:solidFill>
                <a:latin typeface="+mj-lt"/>
                <a:ea typeface="ＭＳ Ｐゴシック" pitchFamily="34" charset="-128"/>
              </a:rPr>
              <a:t> </a:t>
            </a:r>
            <a:r>
              <a:rPr lang="fr-FR" sz="3800" baseline="0" dirty="0" err="1">
                <a:solidFill>
                  <a:srgbClr val="003366"/>
                </a:solidFill>
                <a:latin typeface="+mj-lt"/>
                <a:ea typeface="ＭＳ Ｐゴシック" pitchFamily="34" charset="-128"/>
              </a:rPr>
              <a:t>be</a:t>
            </a:r>
            <a:r>
              <a:rPr lang="fr-FR" sz="3800" baseline="0" dirty="0">
                <a:solidFill>
                  <a:srgbClr val="003366"/>
                </a:solidFill>
                <a:latin typeface="+mj-lt"/>
                <a:ea typeface="ＭＳ Ｐゴシック" pitchFamily="34" charset="-128"/>
              </a:rPr>
              <a:t> </a:t>
            </a:r>
            <a:r>
              <a:rPr lang="fr-FR" sz="3800" baseline="0" dirty="0" err="1">
                <a:solidFill>
                  <a:srgbClr val="003366"/>
                </a:solidFill>
                <a:latin typeface="+mj-lt"/>
                <a:ea typeface="ＭＳ Ｐゴシック" pitchFamily="34" charset="-128"/>
              </a:rPr>
              <a:t>integrated</a:t>
            </a:r>
            <a:r>
              <a:rPr lang="fr-FR" sz="3800" baseline="0" dirty="0">
                <a:solidFill>
                  <a:srgbClr val="003366"/>
                </a:solidFill>
                <a:latin typeface="+mj-lt"/>
                <a:ea typeface="ＭＳ Ｐゴシック" pitchFamily="34" charset="-128"/>
              </a:rPr>
              <a:t> in a cascade system </a:t>
            </a:r>
            <a:r>
              <a:rPr lang="fr-FR" sz="3800" baseline="0" dirty="0" err="1">
                <a:solidFill>
                  <a:srgbClr val="003366"/>
                </a:solidFill>
                <a:latin typeface="+mj-lt"/>
                <a:ea typeface="ＭＳ Ｐゴシック" pitchFamily="34" charset="-128"/>
              </a:rPr>
              <a:t>with</a:t>
            </a:r>
            <a:r>
              <a:rPr lang="fr-FR" sz="3800" baseline="0" dirty="0">
                <a:solidFill>
                  <a:srgbClr val="003366"/>
                </a:solidFill>
                <a:latin typeface="+mj-lt"/>
                <a:ea typeface="ＭＳ Ｐゴシック" pitchFamily="34" charset="-128"/>
              </a:rPr>
              <a:t> MCA PRO 45-115</a:t>
            </a:r>
          </a:p>
          <a:p>
            <a:pPr marL="1179285" lvl="1" indent="-453571">
              <a:lnSpc>
                <a:spcPct val="80000"/>
              </a:lnSpc>
              <a:spcBef>
                <a:spcPct val="50000"/>
              </a:spcBef>
              <a:buClr>
                <a:srgbClr val="000000"/>
              </a:buClr>
              <a:buFont typeface="Arial" pitchFamily="34" charset="0"/>
              <a:buChar char="•"/>
              <a:tabLst>
                <a:tab pos="1816805" algn="l"/>
              </a:tabLst>
              <a:defRPr/>
            </a:pPr>
            <a:r>
              <a:rPr lang="fr-FR" sz="3800" baseline="0" dirty="0">
                <a:solidFill>
                  <a:srgbClr val="003366"/>
                </a:solidFill>
                <a:latin typeface="+mj-lt"/>
                <a:ea typeface="ＭＳ Ｐゴシック" pitchFamily="34" charset="-128"/>
              </a:rPr>
              <a:t>Max output in cascade up to 1160 kW </a:t>
            </a:r>
          </a:p>
          <a:p>
            <a:pPr marL="453571" indent="-453571">
              <a:lnSpc>
                <a:spcPct val="80000"/>
              </a:lnSpc>
              <a:spcBef>
                <a:spcPct val="50000"/>
              </a:spcBef>
              <a:buClr>
                <a:srgbClr val="000000"/>
              </a:buClr>
              <a:buFont typeface="Arial" pitchFamily="34" charset="0"/>
              <a:buChar char="•"/>
              <a:tabLst>
                <a:tab pos="1816805" algn="l"/>
              </a:tabLst>
              <a:defRPr/>
            </a:pPr>
            <a:r>
              <a:rPr lang="fr-FR" sz="3800" baseline="0" dirty="0">
                <a:solidFill>
                  <a:srgbClr val="003366"/>
                </a:solidFill>
                <a:latin typeface="+mj-lt"/>
                <a:ea typeface="ＭＳ Ｐゴシック" pitchFamily="34" charset="-128"/>
              </a:rPr>
              <a:t>To </a:t>
            </a:r>
            <a:r>
              <a:rPr lang="fr-FR" sz="3800" baseline="0" dirty="0" err="1">
                <a:solidFill>
                  <a:srgbClr val="003366"/>
                </a:solidFill>
                <a:latin typeface="+mj-lt"/>
                <a:ea typeface="ＭＳ Ｐゴシック" pitchFamily="34" charset="-128"/>
              </a:rPr>
              <a:t>integrate</a:t>
            </a:r>
            <a:r>
              <a:rPr lang="fr-FR" sz="3800" baseline="0" dirty="0">
                <a:solidFill>
                  <a:srgbClr val="003366"/>
                </a:solidFill>
                <a:latin typeface="+mj-lt"/>
                <a:ea typeface="ＭＳ Ｐゴシック" pitchFamily="34" charset="-128"/>
              </a:rPr>
              <a:t> the new </a:t>
            </a:r>
            <a:r>
              <a:rPr lang="fr-FR" sz="3800" baseline="0" dirty="0" err="1">
                <a:solidFill>
                  <a:srgbClr val="003366"/>
                </a:solidFill>
                <a:latin typeface="+mj-lt"/>
                <a:ea typeface="ＭＳ Ｐゴシック" pitchFamily="34" charset="-128"/>
              </a:rPr>
              <a:t>electronic</a:t>
            </a:r>
            <a:r>
              <a:rPr lang="fr-FR" sz="3800" baseline="0" dirty="0">
                <a:solidFill>
                  <a:srgbClr val="003366"/>
                </a:solidFill>
                <a:latin typeface="+mj-lt"/>
                <a:ea typeface="ＭＳ Ｐゴシック" pitchFamily="34" charset="-128"/>
              </a:rPr>
              <a:t> </a:t>
            </a:r>
            <a:r>
              <a:rPr lang="fr-FR" sz="3800" baseline="0" dirty="0" err="1">
                <a:solidFill>
                  <a:srgbClr val="003366"/>
                </a:solidFill>
                <a:latin typeface="+mj-lt"/>
                <a:ea typeface="ＭＳ Ｐゴシック" pitchFamily="34" charset="-128"/>
              </a:rPr>
              <a:t>platform</a:t>
            </a:r>
            <a:endParaRPr lang="fr-FR" sz="3800" baseline="0" dirty="0">
              <a:solidFill>
                <a:srgbClr val="003366"/>
              </a:solidFill>
              <a:latin typeface="+mj-lt"/>
              <a:ea typeface="ＭＳ Ｐゴシック" pitchFamily="34" charset="-128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Clr>
                <a:srgbClr val="000000"/>
              </a:buClr>
              <a:tabLst>
                <a:tab pos="1816805" algn="l"/>
              </a:tabLst>
              <a:defRPr/>
            </a:pPr>
            <a:endParaRPr lang="fr-FR" sz="3800" dirty="0">
              <a:solidFill>
                <a:srgbClr val="003366"/>
              </a:solidFill>
              <a:latin typeface="+mn-lt"/>
              <a:ea typeface="ＭＳ Ｐゴシック" pitchFamily="34" charset="-128"/>
            </a:endParaRPr>
          </a:p>
        </p:txBody>
      </p:sp>
      <p:pic>
        <p:nvPicPr>
          <p:cNvPr id="31749" name="Picture 7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1938027" y="5470963"/>
            <a:ext cx="3821289" cy="2120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277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046" y="1547664"/>
            <a:ext cx="3537802" cy="390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822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 Standard </a:t>
            </a:r>
            <a:r>
              <a:rPr lang="fr-FR" dirty="0" err="1" smtClean="0"/>
              <a:t>regulation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Diematic</a:t>
            </a:r>
            <a:r>
              <a:rPr lang="fr-FR" dirty="0" smtClean="0"/>
              <a:t> Evolution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SCB 10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F0400C-BA18-4C62-9344-C33FA256B18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5472" y="1691680"/>
            <a:ext cx="9413586" cy="607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39417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Cascade kit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</a:t>
            </a:r>
            <a:r>
              <a:rPr lang="fr-FR" dirty="0" smtClean="0"/>
              <a:t>ascade kit for MCA 160</a:t>
            </a:r>
          </a:p>
          <a:p>
            <a:r>
              <a:rPr lang="fr-FR" dirty="0"/>
              <a:t>	</a:t>
            </a:r>
            <a:r>
              <a:rPr lang="fr-FR" dirty="0" smtClean="0"/>
              <a:t>	compatible </a:t>
            </a:r>
            <a:r>
              <a:rPr lang="fr-FR" dirty="0" err="1" smtClean="0"/>
              <a:t>with</a:t>
            </a:r>
            <a:r>
              <a:rPr lang="fr-FR" dirty="0" smtClean="0"/>
              <a:t> the </a:t>
            </a:r>
            <a:r>
              <a:rPr lang="fr-FR" dirty="0" err="1" smtClean="0"/>
              <a:t>others</a:t>
            </a:r>
            <a:r>
              <a:rPr lang="fr-FR" dirty="0" smtClean="0"/>
              <a:t> « MCA 15,25,35,… » </a:t>
            </a:r>
            <a:r>
              <a:rPr lang="fr-FR" dirty="0" err="1" smtClean="0"/>
              <a:t>without</a:t>
            </a:r>
            <a:r>
              <a:rPr lang="fr-FR" dirty="0" smtClean="0"/>
              <a:t> </a:t>
            </a:r>
            <a:r>
              <a:rPr lang="fr-FR" dirty="0" err="1" smtClean="0"/>
              <a:t>insulation</a:t>
            </a:r>
            <a:r>
              <a:rPr lang="fr-FR" dirty="0" smtClean="0"/>
              <a:t> or…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F0400C-BA18-4C62-9344-C33FA256B18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/>
        </p:nvPicPr>
        <p:blipFill rotWithShape="1">
          <a:blip r:embed="rId2" cstate="print"/>
          <a:srcRect t="34144" r="7570"/>
          <a:stretch/>
        </p:blipFill>
        <p:spPr bwMode="auto">
          <a:xfrm>
            <a:off x="2799409" y="3810000"/>
            <a:ext cx="9865095" cy="4146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81717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Cascade kit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insulation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F0400C-BA18-4C62-9344-C33FA256B18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0" r="8655"/>
          <a:stretch/>
        </p:blipFill>
        <p:spPr bwMode="auto">
          <a:xfrm>
            <a:off x="2727401" y="3695700"/>
            <a:ext cx="10099600" cy="4256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61605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Launching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39168" y="1763688"/>
            <a:ext cx="14986001" cy="6048672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- March 2017 with </a:t>
            </a:r>
            <a:r>
              <a:rPr lang="en-US" dirty="0" err="1" smtClean="0"/>
              <a:t>Diematic</a:t>
            </a:r>
            <a:r>
              <a:rPr lang="en-US" dirty="0" smtClean="0"/>
              <a:t> Evolution </a:t>
            </a:r>
            <a:endParaRPr lang="en-US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4A8D09-B1E5-40E9-B431-7E3E0DDD858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733" y="2195736"/>
            <a:ext cx="2890837" cy="3562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287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Innovens</a:t>
            </a:r>
            <a:r>
              <a:rPr lang="fr-FR" dirty="0" smtClean="0"/>
              <a:t> Pro MCA 160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7160" y="1979712"/>
            <a:ext cx="8712968" cy="5461000"/>
          </a:xfrm>
        </p:spPr>
        <p:txBody>
          <a:bodyPr/>
          <a:lstStyle/>
          <a:p>
            <a:r>
              <a:rPr lang="fr-FR" sz="3600" dirty="0" smtClean="0"/>
              <a:t>The </a:t>
            </a:r>
            <a:r>
              <a:rPr lang="fr-FR" sz="3600" dirty="0" err="1" smtClean="0"/>
              <a:t>strong</a:t>
            </a:r>
            <a:r>
              <a:rPr lang="fr-FR" sz="3600" dirty="0" smtClean="0"/>
              <a:t> points :</a:t>
            </a:r>
          </a:p>
          <a:p>
            <a:pPr lvl="1"/>
            <a:r>
              <a:rPr lang="fr-FR" sz="3200" dirty="0" smtClean="0"/>
              <a:t> </a:t>
            </a:r>
            <a:r>
              <a:rPr lang="fr-FR" sz="3200" dirty="0" err="1" smtClean="0"/>
              <a:t>From</a:t>
            </a:r>
            <a:r>
              <a:rPr lang="fr-FR" sz="3200" dirty="0" smtClean="0"/>
              <a:t> 114 to 160 kW (50/30 °C)</a:t>
            </a:r>
          </a:p>
          <a:p>
            <a:pPr lvl="1"/>
            <a:r>
              <a:rPr lang="fr-FR" sz="3200" dirty="0" smtClean="0"/>
              <a:t> </a:t>
            </a:r>
            <a:r>
              <a:rPr lang="fr-FR" sz="3200" dirty="0" err="1" smtClean="0"/>
              <a:t>From</a:t>
            </a:r>
            <a:r>
              <a:rPr lang="fr-FR" sz="3200" dirty="0" smtClean="0"/>
              <a:t> 107 to 153 kW(80/60 ° C)</a:t>
            </a:r>
          </a:p>
          <a:p>
            <a:pPr lvl="1"/>
            <a:r>
              <a:rPr lang="fr-FR" sz="3200" dirty="0" smtClean="0"/>
              <a:t> Modulation </a:t>
            </a:r>
            <a:r>
              <a:rPr lang="fr-FR" sz="3200" dirty="0" err="1" smtClean="0"/>
              <a:t>from</a:t>
            </a:r>
            <a:r>
              <a:rPr lang="fr-FR" sz="3200" dirty="0" smtClean="0"/>
              <a:t> 20 to 100%</a:t>
            </a:r>
          </a:p>
          <a:p>
            <a:pPr lvl="1"/>
            <a:r>
              <a:rPr lang="fr-FR" sz="3200" dirty="0" smtClean="0">
                <a:latin typeface="Calibri"/>
              </a:rPr>
              <a:t> ∆</a:t>
            </a:r>
            <a:r>
              <a:rPr lang="fr-FR" sz="3200" dirty="0" smtClean="0"/>
              <a:t>t flow/return </a:t>
            </a:r>
            <a:r>
              <a:rPr lang="fr-FR" sz="3200" dirty="0" err="1" smtClean="0"/>
              <a:t>until</a:t>
            </a:r>
            <a:r>
              <a:rPr lang="fr-FR" sz="3200" dirty="0" smtClean="0"/>
              <a:t> 40°C</a:t>
            </a:r>
          </a:p>
          <a:p>
            <a:pPr lvl="1"/>
            <a:r>
              <a:rPr lang="fr-FR" sz="3200" dirty="0" smtClean="0"/>
              <a:t> </a:t>
            </a:r>
            <a:r>
              <a:rPr lang="fr-FR" sz="3200" dirty="0" err="1" smtClean="0"/>
              <a:t>Flap</a:t>
            </a:r>
            <a:r>
              <a:rPr lang="fr-FR" sz="3200" dirty="0" smtClean="0"/>
              <a:t> cascade </a:t>
            </a:r>
            <a:r>
              <a:rPr lang="fr-FR" sz="3200" dirty="0" err="1" smtClean="0"/>
              <a:t>integrated</a:t>
            </a:r>
            <a:endParaRPr lang="fr-FR" sz="3200" dirty="0" smtClean="0"/>
          </a:p>
          <a:p>
            <a:pPr lvl="1"/>
            <a:r>
              <a:rPr lang="fr-FR" sz="3200" dirty="0" smtClean="0"/>
              <a:t> Sound </a:t>
            </a:r>
            <a:r>
              <a:rPr lang="fr-FR" sz="3200" dirty="0" err="1" smtClean="0"/>
              <a:t>level</a:t>
            </a:r>
            <a:r>
              <a:rPr lang="fr-FR" sz="3200" dirty="0" smtClean="0"/>
              <a:t> 55 dB (A)</a:t>
            </a:r>
          </a:p>
          <a:p>
            <a:pPr lvl="1"/>
            <a:r>
              <a:rPr lang="fr-FR" sz="3200" dirty="0" smtClean="0"/>
              <a:t> New control </a:t>
            </a:r>
            <a:r>
              <a:rPr lang="fr-FR" sz="3200" dirty="0" err="1" smtClean="0"/>
              <a:t>platform</a:t>
            </a:r>
            <a:endParaRPr lang="fr-FR" sz="3200" dirty="0" smtClean="0"/>
          </a:p>
          <a:p>
            <a:pPr lvl="1"/>
            <a:r>
              <a:rPr lang="fr-FR" sz="3200" dirty="0" smtClean="0"/>
              <a:t> </a:t>
            </a:r>
            <a:r>
              <a:rPr lang="fr-FR" sz="3200" dirty="0" err="1" smtClean="0"/>
              <a:t>Easy</a:t>
            </a:r>
            <a:r>
              <a:rPr lang="fr-FR" sz="3200" dirty="0" smtClean="0"/>
              <a:t> installation and </a:t>
            </a:r>
            <a:r>
              <a:rPr lang="fr-FR" sz="3200" dirty="0" err="1" smtClean="0"/>
              <a:t>easy</a:t>
            </a:r>
            <a:r>
              <a:rPr lang="fr-FR" sz="3200" dirty="0" smtClean="0"/>
              <a:t> maintenance</a:t>
            </a:r>
          </a:p>
          <a:p>
            <a:pPr lvl="1"/>
            <a:r>
              <a:rPr lang="fr-FR" sz="3200" dirty="0" smtClean="0"/>
              <a:t> Full </a:t>
            </a:r>
            <a:r>
              <a:rPr lang="fr-FR" sz="3200" dirty="0" err="1" smtClean="0"/>
              <a:t>accessibility</a:t>
            </a:r>
            <a:r>
              <a:rPr lang="fr-FR" sz="3200" dirty="0" smtClean="0"/>
              <a:t> by the front of the boiler</a:t>
            </a:r>
          </a:p>
          <a:p>
            <a:pPr lvl="1"/>
            <a:r>
              <a:rPr lang="fr-FR" sz="3200" dirty="0" err="1" smtClean="0"/>
              <a:t>Internal</a:t>
            </a:r>
            <a:r>
              <a:rPr lang="fr-FR" sz="3200" dirty="0" smtClean="0"/>
              <a:t> </a:t>
            </a:r>
            <a:r>
              <a:rPr lang="fr-FR" sz="3200" dirty="0" err="1" smtClean="0"/>
              <a:t>lighting</a:t>
            </a:r>
            <a:endParaRPr lang="fr-FR" sz="3200" dirty="0" smtClean="0"/>
          </a:p>
          <a:p>
            <a:pPr marL="203200" lvl="1" indent="0">
              <a:buNone/>
            </a:pPr>
            <a:endParaRPr lang="fr-FR" sz="2800" dirty="0" smtClean="0"/>
          </a:p>
          <a:p>
            <a:endParaRPr lang="fr-FR" sz="3200" dirty="0"/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3807" y="2286000"/>
            <a:ext cx="4431586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D38D0C-3842-42D3-9C6F-A411B3D2665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1004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 The global PACTA Project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 smtClean="0"/>
              <a:t> 1  WH version of 160kW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 smtClean="0"/>
              <a:t>4  FSB  </a:t>
            </a:r>
            <a:r>
              <a:rPr lang="fr-FR" dirty="0" err="1" smtClean="0"/>
              <a:t>executions</a:t>
            </a:r>
            <a:r>
              <a:rPr lang="fr-FR" dirty="0" smtClean="0"/>
              <a:t>  </a:t>
            </a:r>
            <a:r>
              <a:rPr lang="fr-FR" dirty="0" err="1" smtClean="0"/>
              <a:t>from</a:t>
            </a:r>
            <a:r>
              <a:rPr lang="fr-FR" dirty="0" smtClean="0"/>
              <a:t> 160 to 300 kW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0DFF47-0854-498D-B790-C2547B291A2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2050" name="Picture 2" descr="C:\Users\Oget\Documents\01 Nouveaux produits\NPCP 1921 PACTA WHB2016\20160309_13395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" r="10188"/>
          <a:stretch/>
        </p:blipFill>
        <p:spPr bwMode="auto">
          <a:xfrm>
            <a:off x="8416032" y="2987824"/>
            <a:ext cx="7426960" cy="488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256" y="2987824"/>
            <a:ext cx="2880320" cy="498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9748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685800" indent="-685800"/>
            <a:r>
              <a:rPr lang="en-GB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Heat exchanger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D38D0C-3842-42D3-9C6F-A411B3D2665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144" y="1187624"/>
            <a:ext cx="2217138" cy="460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ASP\Documents\ASP Laptop\Knowledge Base\Quinta Ace\Fotos\Juni 2015\20150616_1135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403" y="1619672"/>
            <a:ext cx="3500343" cy="604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423144" y="2049685"/>
            <a:ext cx="806489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4400" kern="0" baseline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kern="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Monobloc Aluminium-</a:t>
            </a:r>
            <a:r>
              <a:rPr lang="en-GB" sz="4400" kern="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Silicium</a:t>
            </a:r>
            <a:r>
              <a:rPr lang="en-GB" sz="4400" kern="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4400" kern="0" baseline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GB" sz="4400" kern="0" baseline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AlSi</a:t>
            </a:r>
            <a:r>
              <a:rPr lang="en-GB" sz="4400" kern="0" baseline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kern="0" baseline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a sight glass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400" baseline="0" dirty="0">
              <a:latin typeface="+mj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kern="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Very </a:t>
            </a:r>
            <a:r>
              <a:rPr lang="en-GB" sz="4400" kern="0" baseline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good ratio Output/Volume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FR" sz="4400" baseline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913792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GB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Heat exchanger - Inspection</a:t>
            </a:r>
            <a:endParaRPr lang="en-GB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D38D0C-3842-42D3-9C6F-A411B3D2665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760" y="3808834"/>
            <a:ext cx="4719055" cy="406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SP\Documents\ASP Laptop\Knowledge Base\Quinta Ace\Fotos\Juni 2015\20150616_1135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4304" y="1307027"/>
            <a:ext cx="3888432" cy="671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/>
          <p:cNvSpPr/>
          <p:nvPr/>
        </p:nvSpPr>
        <p:spPr bwMode="auto">
          <a:xfrm>
            <a:off x="11224344" y="3347864"/>
            <a:ext cx="1440160" cy="3168352"/>
          </a:xfrm>
          <a:prstGeom prst="rect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557213" indent="-214313"/>
            <a:endParaRPr lang="nl-NL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55" y="3779911"/>
            <a:ext cx="4887699" cy="3634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689697" y="1744077"/>
            <a:ext cx="5583657" cy="1856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Cleaning knife</a:t>
            </a:r>
            <a:br>
              <a:rPr lang="en-GB" sz="36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3600" dirty="0">
                <a:latin typeface="+mj-lt"/>
              </a:rPr>
              <a:t/>
            </a:r>
            <a:br>
              <a:rPr lang="en-GB" sz="3600" dirty="0">
                <a:latin typeface="+mj-lt"/>
              </a:rPr>
            </a:br>
            <a:r>
              <a:rPr lang="en-GB" sz="3600" dirty="0">
                <a:latin typeface="+mj-lt"/>
              </a:rPr>
              <a:t>(560 mm , </a:t>
            </a:r>
            <a:r>
              <a:rPr lang="en-GB" sz="3600" dirty="0" smtClean="0">
                <a:latin typeface="+mj-lt"/>
              </a:rPr>
              <a:t>like C330</a:t>
            </a:r>
            <a:r>
              <a:rPr lang="en-GB" sz="3600" dirty="0">
                <a:latin typeface="+mj-lt"/>
              </a:rPr>
              <a:t>)</a:t>
            </a:r>
          </a:p>
          <a:p>
            <a:endParaRPr lang="fr-F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631234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2923" y="193160"/>
            <a:ext cx="13148840" cy="936104"/>
          </a:xfrm>
        </p:spPr>
        <p:txBody>
          <a:bodyPr/>
          <a:lstStyle/>
          <a:p>
            <a:pPr algn="l"/>
            <a:r>
              <a:rPr lang="en-GB" dirty="0" err="1"/>
              <a:t>Innovens</a:t>
            </a:r>
            <a:r>
              <a:rPr lang="en-GB" dirty="0"/>
              <a:t> Pro MCA </a:t>
            </a:r>
            <a:r>
              <a:rPr lang="en-GB" dirty="0" smtClean="0"/>
              <a:t>160kW </a:t>
            </a:r>
            <a:endParaRPr lang="nl-NL" dirty="0"/>
          </a:p>
        </p:txBody>
      </p:sp>
      <p:pic>
        <p:nvPicPr>
          <p:cNvPr id="9" name="Picture 2" descr="C:\Users\ASP\Documents\ASP Laptop\Knowledge Base\Quinta Ace\Fotos\Juni 2015\20150616_1135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1805" y="1557063"/>
            <a:ext cx="2754105" cy="475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hthoek 16"/>
          <p:cNvSpPr/>
          <p:nvPr/>
        </p:nvSpPr>
        <p:spPr bwMode="auto">
          <a:xfrm>
            <a:off x="13751607" y="4701666"/>
            <a:ext cx="360011" cy="616251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09" tIns="60954" rIns="121909" bIns="60954" numCol="1" rtlCol="0" anchor="t" anchorCtr="0" compatLnSpc="1">
            <a:prstTxWarp prst="textNoShape">
              <a:avLst/>
            </a:prstTxWarp>
          </a:bodyPr>
          <a:lstStyle/>
          <a:p>
            <a:pPr marL="990512" indent="-380968" defTabSz="1625446" fontAlgn="auto">
              <a:spcBef>
                <a:spcPts val="0"/>
              </a:spcBef>
              <a:spcAft>
                <a:spcPts val="0"/>
              </a:spcAft>
            </a:pPr>
            <a:endParaRPr lang="nl-NL" baseline="0">
              <a:latin typeface="Arial"/>
              <a:cs typeface="Arial"/>
              <a:sym typeface="Arial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3143240" y="3671709"/>
            <a:ext cx="6715998" cy="4190980"/>
            <a:chOff x="1285004" y="3737228"/>
            <a:chExt cx="6715999" cy="4190980"/>
          </a:xfrm>
        </p:grpSpPr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5004" y="3737228"/>
              <a:ext cx="6715996" cy="4190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ZoneTexte 1"/>
            <p:cNvSpPr txBox="1"/>
            <p:nvPr/>
          </p:nvSpPr>
          <p:spPr>
            <a:xfrm>
              <a:off x="2743198" y="3848976"/>
              <a:ext cx="1063255" cy="379589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81279" tIns="81279" rIns="81279" bIns="81279" numCol="1" spcCol="38100" rtlCol="0" anchor="ctr">
              <a:spAutoFit/>
            </a:bodyPr>
            <a:lstStyle/>
            <a:p>
              <a:pPr algn="ctr" defTabSz="1625587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fr-FR" sz="1400" b="1" kern="0" baseline="0" dirty="0">
                  <a:solidFill>
                    <a:srgbClr val="000000"/>
                  </a:solidFill>
                  <a:latin typeface="Arial"/>
                  <a:ea typeface="+mj-ea"/>
                  <a:cs typeface="Arial"/>
                  <a:sym typeface="Arial"/>
                </a:rPr>
                <a:t>MCA 160</a:t>
              </a:r>
            </a:p>
          </p:txBody>
        </p:sp>
        <p:sp>
          <p:nvSpPr>
            <p:cNvPr id="5" name="ZoneTexte 4"/>
            <p:cNvSpPr txBox="1"/>
            <p:nvPr/>
          </p:nvSpPr>
          <p:spPr>
            <a:xfrm flipH="1">
              <a:off x="5949534" y="4017064"/>
              <a:ext cx="2051469" cy="410367"/>
            </a:xfrm>
            <a:prstGeom prst="homePlat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81279" tIns="81279" rIns="81279" bIns="81279" numCol="1" spcCol="38100" rtlCol="0" anchor="t">
              <a:spAutoFit/>
            </a:bodyPr>
            <a:lstStyle/>
            <a:p>
              <a:pPr defTabSz="1625587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fr-FR" sz="1600" b="1" kern="0" baseline="0" dirty="0">
                  <a:solidFill>
                    <a:srgbClr val="000000"/>
                  </a:solidFill>
                  <a:latin typeface="Arial"/>
                  <a:ea typeface="+mj-ea"/>
                  <a:cs typeface="Arial"/>
                  <a:sym typeface="Arial"/>
                </a:rPr>
                <a:t>67% soit 102KW 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567159" y="1691680"/>
            <a:ext cx="8066527" cy="189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800" b="1" dirty="0">
                <a:solidFill>
                  <a:srgbClr val="002060"/>
                </a:solidFill>
                <a:latin typeface="+mj-lt"/>
              </a:rPr>
              <a:t>∆t flow/return until </a:t>
            </a:r>
            <a:r>
              <a:rPr lang="en-US" sz="4800" b="1" dirty="0" smtClean="0">
                <a:solidFill>
                  <a:srgbClr val="002060"/>
                </a:solidFill>
                <a:latin typeface="+mj-lt"/>
              </a:rPr>
              <a:t>40°C</a:t>
            </a:r>
          </a:p>
          <a:p>
            <a:pPr lvl="1"/>
            <a:endParaRPr lang="en-US" sz="4400" b="1" dirty="0">
              <a:solidFill>
                <a:srgbClr val="002060"/>
              </a:solidFill>
              <a:latin typeface="+mj-lt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b="1" baseline="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DHW outputs can be 67% of boiler output </a:t>
            </a:r>
            <a:endParaRPr lang="en-US" sz="2800" b="1" baseline="0" dirty="0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128718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Dimensions and </a:t>
            </a:r>
            <a:r>
              <a:rPr lang="fr-FR" dirty="0" err="1" smtClean="0"/>
              <a:t>weight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62004" y="1631280"/>
            <a:ext cx="7950842" cy="5461000"/>
          </a:xfrm>
        </p:spPr>
        <p:txBody>
          <a:bodyPr/>
          <a:lstStyle/>
          <a:p>
            <a:r>
              <a:rPr lang="fr-FR" b="1" dirty="0" smtClean="0">
                <a:solidFill>
                  <a:srgbClr val="002060"/>
                </a:solidFill>
              </a:rPr>
              <a:t>Compact  dimensions</a:t>
            </a:r>
          </a:p>
          <a:p>
            <a:pPr marL="0" indent="0">
              <a:buNone/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</a:t>
            </a:r>
            <a:r>
              <a:rPr lang="nl-NL" dirty="0" err="1">
                <a:solidFill>
                  <a:schemeClr val="bg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Flue</a:t>
            </a:r>
            <a:r>
              <a:rPr lang="nl-NL" dirty="0">
                <a:solidFill>
                  <a:schemeClr val="bg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gas		Ø 150 mm</a:t>
            </a:r>
          </a:p>
          <a:p>
            <a:pPr marL="0" indent="0">
              <a:buNone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Air intake		Ø 150 mm</a:t>
            </a:r>
          </a:p>
          <a:p>
            <a:pPr marL="0" indent="0">
              <a:buNone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</a:t>
            </a:r>
            <a:r>
              <a:rPr lang="nl-NL" dirty="0" err="1">
                <a:solidFill>
                  <a:schemeClr val="bg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Siphon</a:t>
            </a:r>
            <a:r>
              <a:rPr lang="nl-NL" dirty="0">
                <a:solidFill>
                  <a:schemeClr val="bg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Ø 25 mm</a:t>
            </a:r>
          </a:p>
          <a:p>
            <a:pPr marL="0" indent="0">
              <a:buNone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Flow		</a:t>
            </a:r>
            <a:r>
              <a:rPr lang="nl-NL" dirty="0" smtClean="0">
                <a:solidFill>
                  <a:schemeClr val="bg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1</a:t>
            </a:r>
            <a:r>
              <a:rPr lang="nl-NL" dirty="0">
                <a:solidFill>
                  <a:schemeClr val="bg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¼ </a:t>
            </a:r>
            <a:r>
              <a:rPr lang="nl-NL" dirty="0" smtClean="0">
                <a:solidFill>
                  <a:schemeClr val="bg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inch</a:t>
            </a:r>
            <a:endParaRPr lang="nl-NL" dirty="0">
              <a:solidFill>
                <a:schemeClr val="bg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Return		1¼ inch </a:t>
            </a:r>
            <a:endParaRPr lang="nl-NL" dirty="0" smtClean="0">
              <a:solidFill>
                <a:schemeClr val="bg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nl-NL" dirty="0" smtClean="0">
                <a:solidFill>
                  <a:schemeClr val="bg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Gas</a:t>
            </a:r>
            <a:r>
              <a:rPr lang="nl-NL" dirty="0">
                <a:solidFill>
                  <a:schemeClr val="bg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  <a:r>
              <a:rPr lang="nl-NL" dirty="0" smtClean="0">
                <a:solidFill>
                  <a:schemeClr val="bg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1 </a:t>
            </a:r>
            <a:r>
              <a:rPr lang="nl-NL" dirty="0">
                <a:solidFill>
                  <a:schemeClr val="bg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inch </a:t>
            </a:r>
          </a:p>
          <a:p>
            <a:r>
              <a:rPr lang="fr-FR" dirty="0" smtClean="0"/>
              <a:t>			</a:t>
            </a:r>
            <a:r>
              <a:rPr lang="fr-FR" dirty="0" err="1" smtClean="0">
                <a:solidFill>
                  <a:srgbClr val="FF0000"/>
                </a:solidFill>
              </a:rPr>
              <a:t>Weight</a:t>
            </a:r>
            <a:r>
              <a:rPr lang="fr-FR" dirty="0" smtClean="0">
                <a:solidFill>
                  <a:srgbClr val="FF0000"/>
                </a:solidFill>
              </a:rPr>
              <a:t> 123kg 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(</a:t>
            </a:r>
            <a:r>
              <a:rPr lang="fr-FR" dirty="0">
                <a:solidFill>
                  <a:srgbClr val="002060"/>
                </a:solidFill>
              </a:rPr>
              <a:t>installation </a:t>
            </a:r>
            <a:r>
              <a:rPr lang="fr-FR" dirty="0" err="1" smtClean="0">
                <a:solidFill>
                  <a:srgbClr val="002060"/>
                </a:solidFill>
              </a:rPr>
              <a:t>with</a:t>
            </a:r>
            <a:r>
              <a:rPr lang="fr-FR" dirty="0" smtClean="0">
                <a:solidFill>
                  <a:srgbClr val="002060"/>
                </a:solidFill>
              </a:rPr>
              <a:t> an assistance</a:t>
            </a:r>
            <a:br>
              <a:rPr lang="fr-FR" dirty="0" smtClean="0">
                <a:solidFill>
                  <a:srgbClr val="002060"/>
                </a:solidFill>
              </a:rPr>
            </a:br>
            <a:r>
              <a:rPr lang="fr-FR" dirty="0" err="1" smtClean="0">
                <a:solidFill>
                  <a:srgbClr val="002060"/>
                </a:solidFill>
              </a:rPr>
              <a:t>recommended</a:t>
            </a:r>
            <a:r>
              <a:rPr lang="fr-FR" dirty="0" smtClean="0">
                <a:solidFill>
                  <a:srgbClr val="002060"/>
                </a:solidFill>
              </a:rPr>
              <a:t> by De Dietrich)</a:t>
            </a:r>
            <a:endParaRPr lang="fr-FR" dirty="0">
              <a:solidFill>
                <a:srgbClr val="002060"/>
              </a:solidFill>
            </a:endParaRPr>
          </a:p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D38D0C-3842-42D3-9C6F-A411B3D2665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3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93" y="2087043"/>
            <a:ext cx="5888504" cy="563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"/>
          <p:cNvSpPr txBox="1">
            <a:spLocks noChangeArrowheads="1"/>
          </p:cNvSpPr>
          <p:nvPr/>
        </p:nvSpPr>
        <p:spPr bwMode="auto">
          <a:xfrm>
            <a:off x="12043303" y="2001194"/>
            <a:ext cx="760930" cy="410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nl-NL" sz="2000" kern="0" dirty="0"/>
              <a:t>600</a:t>
            </a: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 bwMode="auto">
          <a:xfrm>
            <a:off x="9934893" y="2001194"/>
            <a:ext cx="760930" cy="410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nl-NL" sz="2000" kern="0" dirty="0"/>
              <a:t>602</a:t>
            </a:r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 bwMode="auto">
          <a:xfrm>
            <a:off x="14024890" y="2026072"/>
            <a:ext cx="760930" cy="410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nl-NL" sz="2000" kern="0" dirty="0"/>
              <a:t>305</a:t>
            </a:r>
          </a:p>
        </p:txBody>
      </p:sp>
      <p:sp>
        <p:nvSpPr>
          <p:cNvPr id="37" name="Rectangle 3"/>
          <p:cNvSpPr txBox="1">
            <a:spLocks noChangeArrowheads="1"/>
          </p:cNvSpPr>
          <p:nvPr/>
        </p:nvSpPr>
        <p:spPr bwMode="auto">
          <a:xfrm>
            <a:off x="14592417" y="2011128"/>
            <a:ext cx="760930" cy="410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nl-NL" sz="2000" kern="0" dirty="0"/>
              <a:t>143</a:t>
            </a:r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9516382" y="6146258"/>
            <a:ext cx="760930" cy="410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nl-NL" sz="2000" kern="0" dirty="0"/>
              <a:t>80</a:t>
            </a:r>
          </a:p>
        </p:txBody>
      </p:sp>
      <p:sp>
        <p:nvSpPr>
          <p:cNvPr id="39" name="Rectangle 3"/>
          <p:cNvSpPr txBox="1">
            <a:spLocks noChangeArrowheads="1"/>
          </p:cNvSpPr>
          <p:nvPr/>
        </p:nvSpPr>
        <p:spPr bwMode="auto">
          <a:xfrm>
            <a:off x="13213232" y="6339435"/>
            <a:ext cx="2206696" cy="410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nl-NL" sz="2000" b="0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110   </a:t>
            </a:r>
            <a:r>
              <a:rPr lang="nl-NL" sz="2000" b="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nl-NL" sz="2000" b="0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Gas</a:t>
            </a:r>
            <a:endParaRPr lang="nl-NL" sz="2000" b="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Rectangle 3"/>
          <p:cNvSpPr txBox="1">
            <a:spLocks noChangeArrowheads="1"/>
          </p:cNvSpPr>
          <p:nvPr/>
        </p:nvSpPr>
        <p:spPr bwMode="auto">
          <a:xfrm>
            <a:off x="13213232" y="6691047"/>
            <a:ext cx="2907656" cy="410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nl-NL" sz="2000" b="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240	</a:t>
            </a:r>
            <a:r>
              <a:rPr lang="nl-NL" sz="2000" b="0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Outlet</a:t>
            </a:r>
            <a:r>
              <a:rPr lang="nl-NL" sz="2000" b="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</a:p>
        </p:txBody>
      </p:sp>
      <p:sp>
        <p:nvSpPr>
          <p:cNvPr id="41" name="Rectangle 3"/>
          <p:cNvSpPr txBox="1">
            <a:spLocks noChangeArrowheads="1"/>
          </p:cNvSpPr>
          <p:nvPr/>
        </p:nvSpPr>
        <p:spPr bwMode="auto">
          <a:xfrm>
            <a:off x="13213232" y="7028975"/>
            <a:ext cx="2320835" cy="410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nl-NL" sz="2000" b="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300	</a:t>
            </a:r>
            <a:r>
              <a:rPr lang="nl-NL" sz="2000" b="0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Condensats</a:t>
            </a:r>
            <a:endParaRPr lang="nl-NL" sz="2000" b="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2" name="Rectangle 3"/>
          <p:cNvSpPr txBox="1">
            <a:spLocks noChangeArrowheads="1"/>
          </p:cNvSpPr>
          <p:nvPr/>
        </p:nvSpPr>
        <p:spPr bwMode="auto">
          <a:xfrm>
            <a:off x="13213232" y="7376736"/>
            <a:ext cx="2501555" cy="410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nl-NL" sz="2000" b="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425	R</a:t>
            </a:r>
            <a:r>
              <a:rPr lang="nl-NL" sz="2000" b="0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eturn</a:t>
            </a:r>
            <a:r>
              <a:rPr lang="nl-NL" sz="2000" kern="0" dirty="0"/>
              <a:t>	</a:t>
            </a:r>
          </a:p>
        </p:txBody>
      </p:sp>
      <p:sp>
        <p:nvSpPr>
          <p:cNvPr id="43" name="Rectangle 3"/>
          <p:cNvSpPr txBox="1">
            <a:spLocks noChangeArrowheads="1"/>
          </p:cNvSpPr>
          <p:nvPr/>
        </p:nvSpPr>
        <p:spPr bwMode="auto">
          <a:xfrm>
            <a:off x="9430778" y="2217219"/>
            <a:ext cx="760930" cy="410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nl-NL" sz="2000" kern="0" dirty="0"/>
              <a:t>226</a:t>
            </a: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4253" y="2892266"/>
            <a:ext cx="437246" cy="310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8094" y="2885920"/>
            <a:ext cx="429654" cy="3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hthoek 1"/>
          <p:cNvSpPr/>
          <p:nvPr/>
        </p:nvSpPr>
        <p:spPr>
          <a:xfrm>
            <a:off x="12433601" y="3240251"/>
            <a:ext cx="715138" cy="47961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buNone/>
            </a:pPr>
            <a:r>
              <a:rPr lang="nl-NL" sz="2000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Flue</a:t>
            </a:r>
            <a:r>
              <a:rPr lang="nl-NL" sz="2000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gas</a:t>
            </a:r>
            <a:endParaRPr lang="nl-NL" sz="200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7" name="Rechthoek 19"/>
          <p:cNvSpPr/>
          <p:nvPr/>
        </p:nvSpPr>
        <p:spPr>
          <a:xfrm>
            <a:off x="11614726" y="3240251"/>
            <a:ext cx="757558" cy="27443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buNone/>
            </a:pPr>
            <a:r>
              <a:rPr lang="nl-NL" sz="2000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air</a:t>
            </a:r>
            <a:endParaRPr lang="nl-NL" sz="200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616" y="6388784"/>
            <a:ext cx="440687" cy="3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616" y="6729077"/>
            <a:ext cx="423467" cy="33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616" y="7101052"/>
            <a:ext cx="411854" cy="335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616" y="7445101"/>
            <a:ext cx="402659" cy="32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Rectangle 3"/>
          <p:cNvSpPr txBox="1">
            <a:spLocks noChangeArrowheads="1"/>
          </p:cNvSpPr>
          <p:nvPr/>
        </p:nvSpPr>
        <p:spPr bwMode="auto">
          <a:xfrm rot="16200000">
            <a:off x="8537664" y="4045560"/>
            <a:ext cx="760930" cy="410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nl-NL" sz="2000" kern="0" dirty="0" smtClean="0"/>
              <a:t>1045</a:t>
            </a:r>
            <a:endParaRPr lang="nl-NL" sz="2000" kern="0" dirty="0"/>
          </a:p>
        </p:txBody>
      </p:sp>
      <p:cxnSp>
        <p:nvCxnSpPr>
          <p:cNvPr id="61" name="Connecteur droit avec flèche 60"/>
          <p:cNvCxnSpPr/>
          <p:nvPr/>
        </p:nvCxnSpPr>
        <p:spPr bwMode="auto">
          <a:xfrm>
            <a:off x="8970614" y="2703985"/>
            <a:ext cx="0" cy="3236167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5" name="Connecteur droit 64"/>
          <p:cNvCxnSpPr/>
          <p:nvPr/>
        </p:nvCxnSpPr>
        <p:spPr bwMode="auto">
          <a:xfrm flipH="1">
            <a:off x="8909753" y="2703985"/>
            <a:ext cx="606629" cy="0"/>
          </a:xfrm>
          <a:prstGeom prst="lin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6" name="Connecteur droit 65"/>
          <p:cNvCxnSpPr/>
          <p:nvPr/>
        </p:nvCxnSpPr>
        <p:spPr bwMode="auto">
          <a:xfrm flipH="1">
            <a:off x="8895036" y="5955185"/>
            <a:ext cx="987958" cy="0"/>
          </a:xfrm>
          <a:prstGeom prst="lin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768" y="4531561"/>
            <a:ext cx="2376264" cy="4071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8391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Two</a:t>
            </a:r>
            <a:r>
              <a:rPr lang="fr-FR" dirty="0" smtClean="0"/>
              <a:t> control panel </a:t>
            </a:r>
            <a:r>
              <a:rPr lang="fr-FR" dirty="0" err="1" smtClean="0"/>
              <a:t>executions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 smtClean="0"/>
              <a:t>MK2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Application:</a:t>
            </a:r>
          </a:p>
          <a:p>
            <a:endParaRPr lang="fr-FR" dirty="0" smtClean="0"/>
          </a:p>
          <a:p>
            <a:r>
              <a:rPr lang="fr-FR" dirty="0" err="1" smtClean="0"/>
              <a:t>Auxiliary</a:t>
            </a:r>
            <a:r>
              <a:rPr lang="fr-FR" dirty="0" smtClean="0"/>
              <a:t> boiler in </a:t>
            </a:r>
            <a:r>
              <a:rPr lang="fr-FR" dirty="0"/>
              <a:t>a cascade system </a:t>
            </a:r>
            <a:endParaRPr lang="fr-FR" dirty="0" smtClean="0"/>
          </a:p>
          <a:p>
            <a:r>
              <a:rPr lang="fr-FR" dirty="0" smtClean="0"/>
              <a:t>Boiler </a:t>
            </a:r>
            <a:r>
              <a:rPr lang="fr-FR" dirty="0" err="1" smtClean="0"/>
              <a:t>managed</a:t>
            </a:r>
            <a:r>
              <a:rPr lang="fr-FR" dirty="0" smtClean="0"/>
              <a:t> in 0/10V</a:t>
            </a:r>
            <a:endParaRPr lang="fr-FR" dirty="0"/>
          </a:p>
          <a:p>
            <a:r>
              <a:rPr lang="fr-FR" dirty="0" smtClean="0"/>
              <a:t>SCB 01 in </a:t>
            </a:r>
            <a:r>
              <a:rPr lang="fr-FR" dirty="0" err="1" smtClean="0"/>
              <a:t>std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Application:</a:t>
            </a:r>
          </a:p>
          <a:p>
            <a:r>
              <a:rPr lang="fr-FR" dirty="0" smtClean="0"/>
              <a:t>3 </a:t>
            </a:r>
            <a:r>
              <a:rPr lang="fr-FR" dirty="0" err="1" smtClean="0"/>
              <a:t>heating</a:t>
            </a:r>
            <a:r>
              <a:rPr lang="fr-FR" dirty="0" smtClean="0"/>
              <a:t> circuits + DHW</a:t>
            </a:r>
          </a:p>
          <a:p>
            <a:r>
              <a:rPr lang="fr-FR" dirty="0" smtClean="0"/>
              <a:t>Master boiler in </a:t>
            </a:r>
            <a:r>
              <a:rPr lang="fr-FR" dirty="0"/>
              <a:t>a cascade system 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SSCB10 in </a:t>
            </a:r>
            <a:r>
              <a:rPr lang="fr-FR" dirty="0" err="1" smtClean="0"/>
              <a:t>Std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D38D0C-3842-42D3-9C6F-A411B3D2665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 rotWithShape="1">
          <a:blip r:embed="rId2"/>
          <a:srcRect l="12817" t="39781" r="67807" b="41162"/>
          <a:stretch/>
        </p:blipFill>
        <p:spPr bwMode="auto">
          <a:xfrm>
            <a:off x="2295352" y="2267744"/>
            <a:ext cx="2952328" cy="181425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78" r="2905" b="57947"/>
          <a:stretch/>
        </p:blipFill>
        <p:spPr bwMode="auto">
          <a:xfrm>
            <a:off x="9568160" y="2051719"/>
            <a:ext cx="3077813" cy="224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Grp="1" noChangeAspect="1" noChangeArrowheads="1"/>
          </p:cNvPicPr>
          <p:nvPr/>
        </p:nvPicPr>
        <p:blipFill rotWithShape="1">
          <a:blip r:embed="rId4" cstate="print"/>
          <a:srcRect t="47238" r="64043"/>
          <a:stretch/>
        </p:blipFill>
        <p:spPr bwMode="auto">
          <a:xfrm>
            <a:off x="5679728" y="6156176"/>
            <a:ext cx="2959100" cy="2183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9856192" y="1432963"/>
            <a:ext cx="36936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350" indent="-6350" eaLnBrk="0" hangingPunct="0">
              <a:spcBef>
                <a:spcPts val="1500"/>
              </a:spcBef>
            </a:pPr>
            <a:r>
              <a:rPr lang="fr-FR" sz="4800" dirty="0" err="1">
                <a:solidFill>
                  <a:srgbClr val="0182E6"/>
                </a:solidFill>
                <a:latin typeface="+mn-lt"/>
                <a:ea typeface="+mn-ea"/>
                <a:sym typeface="Arial" pitchFamily="34" charset="0"/>
              </a:rPr>
              <a:t>Diematic</a:t>
            </a:r>
            <a:r>
              <a:rPr lang="fr-FR" sz="4800" dirty="0">
                <a:solidFill>
                  <a:srgbClr val="0182E6"/>
                </a:solidFill>
                <a:latin typeface="+mn-lt"/>
                <a:ea typeface="+mn-ea"/>
                <a:sym typeface="Arial" pitchFamily="34" charset="0"/>
              </a:rPr>
              <a:t> Evolution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5142" y="1436747"/>
            <a:ext cx="23022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350" indent="-6350" eaLnBrk="0" hangingPunct="0">
              <a:spcBef>
                <a:spcPts val="1500"/>
              </a:spcBef>
            </a:pPr>
            <a:r>
              <a:rPr lang="fr-FR" sz="4800" dirty="0" err="1">
                <a:solidFill>
                  <a:srgbClr val="0182E6"/>
                </a:solidFill>
                <a:latin typeface="+mn-lt"/>
                <a:ea typeface="+mn-ea"/>
                <a:sym typeface="Arial" pitchFamily="34" charset="0"/>
              </a:rPr>
              <a:t>Inicontrol</a:t>
            </a:r>
            <a:r>
              <a:rPr lang="fr-FR" sz="4800" dirty="0">
                <a:solidFill>
                  <a:srgbClr val="0182E6"/>
                </a:solidFill>
                <a:latin typeface="+mn-lt"/>
                <a:ea typeface="+mn-ea"/>
                <a:sym typeface="Arial" pitchFamily="34" charset="0"/>
              </a:rPr>
              <a:t> 2 </a:t>
            </a:r>
          </a:p>
        </p:txBody>
      </p:sp>
    </p:spTree>
    <p:extLst>
      <p:ext uri="{BB962C8B-B14F-4D97-AF65-F5344CB8AC3E}">
        <p14:creationId xmlns:p14="http://schemas.microsoft.com/office/powerpoint/2010/main" val="37117634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ge reun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8A"/>
      </a:accent6>
      <a:hlink>
        <a:srgbClr val="009999"/>
      </a:hlink>
      <a:folHlink>
        <a:srgbClr val="99CC00"/>
      </a:folHlink>
    </a:clrScheme>
    <a:fontScheme name="Page reunion">
      <a:majorFont>
        <a:latin typeface="Arial"/>
        <a:ea typeface="ヒラギノ角ゴ ProN W3"/>
        <a:cs typeface=""/>
      </a:majorFont>
      <a:minorFont>
        <a:latin typeface="Arial"/>
        <a:ea typeface="ヒラギノ角ゴ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-2000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明朝 ProN W3" pitchFamily="16" charset="-128"/>
            <a:sym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-2000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明朝 ProN W3" pitchFamily="16" charset="-128"/>
            <a:sym typeface="Times New Roman" pitchFamily="18" charset="0"/>
          </a:defRPr>
        </a:defPPr>
      </a:lstStyle>
    </a:lnDef>
  </a:objectDefaults>
  <a:extraClrSchemeLst>
    <a:extraClrScheme>
      <a:clrScheme name="Page reun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8572</TotalTime>
  <Pages>0</Pages>
  <Words>428</Words>
  <Characters>0</Characters>
  <Application>Microsoft Office PowerPoint</Application>
  <PresentationFormat>Personnalisé</PresentationFormat>
  <Lines>0</Lines>
  <Paragraphs>169</Paragraphs>
  <Slides>23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23</vt:i4>
      </vt:variant>
    </vt:vector>
  </HeadingPairs>
  <TitlesOfParts>
    <vt:vector size="26" baseType="lpstr">
      <vt:lpstr>Page reunion</vt:lpstr>
      <vt:lpstr>Conception personnalisée</vt:lpstr>
      <vt:lpstr>1_Conception personnalisée</vt:lpstr>
      <vt:lpstr>Présentation PowerPoint</vt:lpstr>
      <vt:lpstr>Objectives of the offer </vt:lpstr>
      <vt:lpstr>Innovens Pro MCA 160</vt:lpstr>
      <vt:lpstr> The global PACTA Project</vt:lpstr>
      <vt:lpstr>Heat exchanger</vt:lpstr>
      <vt:lpstr>Heat exchanger - Inspection</vt:lpstr>
      <vt:lpstr>Innovens Pro MCA 160kW </vt:lpstr>
      <vt:lpstr>Dimensions and weight</vt:lpstr>
      <vt:lpstr>Two control panel executions </vt:lpstr>
      <vt:lpstr>Innovens Pro MCA 160</vt:lpstr>
      <vt:lpstr>Innovens Pro MCA 160</vt:lpstr>
      <vt:lpstr>Delivery / Crating</vt:lpstr>
      <vt:lpstr>Unpacking</vt:lpstr>
      <vt:lpstr>Documentation</vt:lpstr>
      <vt:lpstr>  Installation box</vt:lpstr>
      <vt:lpstr>Installing - Connection box</vt:lpstr>
      <vt:lpstr>Installing - Connections</vt:lpstr>
      <vt:lpstr> Standard regulation with inicontrol2</vt:lpstr>
      <vt:lpstr>Options Regulation inicontrol2</vt:lpstr>
      <vt:lpstr> Standard regulation with Diematic Evolution</vt:lpstr>
      <vt:lpstr>Cascade kit</vt:lpstr>
      <vt:lpstr>Cascade kit</vt:lpstr>
      <vt:lpstr>Launching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cc cc</dc:creator>
  <cp:lastModifiedBy>WOLF Sandra</cp:lastModifiedBy>
  <cp:revision>478</cp:revision>
  <cp:lastPrinted>2016-04-27T12:34:04Z</cp:lastPrinted>
  <dcterms:modified xsi:type="dcterms:W3CDTF">2016-11-07T08:17:47Z</dcterms:modified>
</cp:coreProperties>
</file>