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21"/>
  </p:notesMasterIdLst>
  <p:handoutMasterIdLst>
    <p:handoutMasterId r:id="rId22"/>
  </p:handoutMasterIdLst>
  <p:sldIdLst>
    <p:sldId id="261" r:id="rId3"/>
    <p:sldId id="431" r:id="rId4"/>
    <p:sldId id="421" r:id="rId5"/>
    <p:sldId id="422" r:id="rId6"/>
    <p:sldId id="423" r:id="rId7"/>
    <p:sldId id="425" r:id="rId8"/>
    <p:sldId id="430" r:id="rId9"/>
    <p:sldId id="429" r:id="rId10"/>
    <p:sldId id="427" r:id="rId11"/>
    <p:sldId id="426" r:id="rId12"/>
    <p:sldId id="428" r:id="rId13"/>
    <p:sldId id="432" r:id="rId14"/>
    <p:sldId id="433" r:id="rId15"/>
    <p:sldId id="437" r:id="rId16"/>
    <p:sldId id="436" r:id="rId17"/>
    <p:sldId id="434" r:id="rId18"/>
    <p:sldId id="435" r:id="rId19"/>
    <p:sldId id="416" r:id="rId2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Objects="1">
      <p:cViewPr>
        <p:scale>
          <a:sx n="100" d="100"/>
          <a:sy n="100" d="100"/>
        </p:scale>
        <p:origin x="-192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2744" y="-112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0281" tIns="45140" rIns="90281" bIns="4514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0281" tIns="45140" rIns="90281" bIns="45140" rtlCol="0"/>
          <a:lstStyle>
            <a:lvl1pPr algn="r">
              <a:defRPr sz="1200"/>
            </a:lvl1pPr>
          </a:lstStyle>
          <a:p>
            <a:fld id="{1C2D70E9-8597-6848-B7C3-DF1240386EFF}" type="datetimeFigureOut">
              <a:rPr lang="de-DE" smtClean="0"/>
              <a:pPr/>
              <a:t>08.06.2017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0281" tIns="45140" rIns="90281" bIns="4514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0281" tIns="45140" rIns="90281" bIns="45140" rtlCol="0" anchor="b"/>
          <a:lstStyle>
            <a:lvl1pPr algn="r">
              <a:defRPr sz="1200"/>
            </a:lvl1pPr>
          </a:lstStyle>
          <a:p>
            <a:fld id="{F00C7617-F72D-3B45-BBCA-AF8E8164961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08334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0281" tIns="45140" rIns="90281" bIns="4514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0281" tIns="45140" rIns="90281" bIns="45140" rtlCol="0"/>
          <a:lstStyle>
            <a:lvl1pPr algn="r">
              <a:defRPr sz="1200"/>
            </a:lvl1pPr>
          </a:lstStyle>
          <a:p>
            <a:fld id="{FB20B054-4DF7-144F-AF27-3758572AA0FC}" type="datetimeFigureOut">
              <a:rPr lang="de-DE" smtClean="0"/>
              <a:pPr/>
              <a:t>08.06.2017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81" tIns="45140" rIns="90281" bIns="4514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0281" tIns="45140" rIns="90281" bIns="4514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0281" tIns="45140" rIns="90281" bIns="4514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0281" tIns="45140" rIns="90281" bIns="45140" rtlCol="0" anchor="b"/>
          <a:lstStyle>
            <a:lvl1pPr algn="r">
              <a:defRPr sz="1200"/>
            </a:lvl1pPr>
          </a:lstStyle>
          <a:p>
            <a:fld id="{8DD7069F-9279-CA4A-A791-0340A96AD14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0818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Leben voller Energie.png"/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1451229"/>
            <a:ext cx="9144000" cy="3822192"/>
          </a:xfrm>
          <a:prstGeom prst="rect">
            <a:avLst/>
          </a:prstGeom>
        </p:spPr>
      </p:pic>
      <p:pic>
        <p:nvPicPr>
          <p:cNvPr id="6" name="Bild 5" descr="Roth Corporate Element Titelse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68125"/>
            <a:ext cx="3689350" cy="3619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 userDrawn="1"/>
        </p:nvSpPr>
        <p:spPr>
          <a:xfrm>
            <a:off x="762000" y="288001"/>
            <a:ext cx="6493800" cy="50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762000" y="1524000"/>
            <a:ext cx="6493800" cy="4572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rgbClr val="F4001B"/>
              </a:buClr>
            </a:pPr>
            <a:endParaRPr lang="de-DE" sz="15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9" name="Bild 8" descr="Roth Corporate Element Innenseite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0300"/>
            <a:ext cx="8934451" cy="4965700"/>
          </a:xfrm>
          <a:prstGeom prst="rect">
            <a:avLst/>
          </a:prstGeom>
        </p:spPr>
      </p:pic>
      <p:pic>
        <p:nvPicPr>
          <p:cNvPr id="10" name="Bild 9" descr="Roth Corporate Element Navigatio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88001"/>
            <a:ext cx="657225" cy="498475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58975" y="6400800"/>
            <a:ext cx="1600200" cy="165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Roth Corporate Element Navigatio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8001"/>
            <a:ext cx="657225" cy="498475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75" y="6400800"/>
            <a:ext cx="1600200" cy="165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Roth Corporate Element Innenseite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0300"/>
            <a:ext cx="8934451" cy="4965700"/>
          </a:xfrm>
          <a:prstGeom prst="rect">
            <a:avLst/>
          </a:prstGeom>
        </p:spPr>
      </p:pic>
      <p:pic>
        <p:nvPicPr>
          <p:cNvPr id="14" name="Bild 13" descr="Roth Corporate Element Navigatio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88001"/>
            <a:ext cx="657225" cy="498475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58975" y="6400800"/>
            <a:ext cx="1600200" cy="1651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62000" y="288001"/>
            <a:ext cx="6493800" cy="50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540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oth Corporate Element Innenseite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0300"/>
            <a:ext cx="8934451" cy="4965700"/>
          </a:xfrm>
          <a:prstGeom prst="rect">
            <a:avLst/>
          </a:prstGeom>
        </p:spPr>
      </p:pic>
      <p:pic>
        <p:nvPicPr>
          <p:cNvPr id="16" name="Bild 15" descr="Roth Corporate Element Navigatio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88001"/>
            <a:ext cx="657225" cy="498475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58975" y="6400800"/>
            <a:ext cx="1600200" cy="1651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762000" y="288001"/>
            <a:ext cx="6493800" cy="50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7671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TITEL_erste_Seite_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7" descr="Logo_AQ_DD_zusammen_untereinander_black_Schatte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916113"/>
            <a:ext cx="4389438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8313" y="6237288"/>
            <a:ext cx="2159000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3A6E7-1FC8-42BC-A5A0-540EB5344A0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2138" y="62372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227763" y="6165850"/>
            <a:ext cx="252095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ABB7-BA34-4110-8A48-A59960877D7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37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TITEL_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5616624" cy="360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6048672" cy="4968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27763" y="1052513"/>
            <a:ext cx="2592387" cy="49688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>
          <a:xfrm>
            <a:off x="468313" y="6237288"/>
            <a:ext cx="2159000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EBEB-250D-4F12-ADA9-4E908C9231DC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132138" y="62372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6227763" y="6165850"/>
            <a:ext cx="252095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2AAC-A8EA-4EB1-A74F-09958A419DB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73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TITEL_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5976664" cy="360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6048672" cy="4968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27763" y="1052736"/>
            <a:ext cx="2592387" cy="49686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>
          <a:xfrm>
            <a:off x="468313" y="6237288"/>
            <a:ext cx="2159000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6A17-EC52-408A-B820-4DD3FF49B62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132138" y="62372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6227763" y="6165850"/>
            <a:ext cx="252095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8AEB5-4E8C-4AA4-84E2-686CA80A44F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42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Roth Logo 4c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288001"/>
            <a:ext cx="1293495" cy="5520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0FEA777-E884-4E41-A7CD-B7952000D930}" type="datetimeFigureOut">
              <a:rPr lang="de-DE">
                <a:solidFill>
                  <a:prstClr val="black">
                    <a:tint val="75000"/>
                  </a:prstClr>
                </a:solidFill>
                <a:latin typeface="Microsoft Sans Serif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08.06.2017</a:t>
            </a:fld>
            <a:endParaRPr lang="de-DE">
              <a:solidFill>
                <a:prstClr val="black">
                  <a:tint val="75000"/>
                </a:prstClr>
              </a:solidFill>
              <a:latin typeface="Microsoft Sans Serif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>
                  <a:tint val="75000"/>
                </a:prstClr>
              </a:solidFill>
              <a:latin typeface="Microsoft Sans Serif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633F5D8-D21E-4918-A33F-8BD3564D3EAD}" type="slidenum">
              <a:rPr lang="de-DE">
                <a:solidFill>
                  <a:prstClr val="black">
                    <a:tint val="75000"/>
                  </a:prstClr>
                </a:solidFill>
                <a:latin typeface="Microsoft Sans Serif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Microsoft Sans Serif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44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95936" y="2204864"/>
            <a:ext cx="4078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Reovee biloogiline puhasti</a:t>
            </a:r>
            <a:endParaRPr lang="de-DE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Roth </a:t>
            </a:r>
            <a:r>
              <a:rPr lang="de-DE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MicroStar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TB</a:t>
            </a:r>
          </a:p>
          <a:p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4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341610"/>
            <a:ext cx="296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Tarne komplektsus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Õhukompressoriga juhtimisautomaatika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Seinale kinnitatav konsool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Juhtimispaneel koos õhujaotuspöördklapiga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Magnetklapid puuduvad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Lubatud paigaldada siseruumidesse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Välitingimustesse paigalduse jaoks pakutavat kappi võimalik tellida lisavarustusena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613917"/>
            <a:ext cx="27336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37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341610"/>
            <a:ext cx="296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Tarne komplektsus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Aeraatorid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Igasse kambrisse paigaldatud 1 tk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Vajalik ühendada õhuvoolikutega ja reguleerida ventiilidega sobiv õhuhulk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0200"/>
            <a:ext cx="35337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5337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10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341610"/>
            <a:ext cx="435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Projekteerimine ja paigaldus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Puhasti tuleb paigaldada vastavalt kaasas olevale paigaldusjuhendile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Ühendada reovee sisse- ja äravoolutorud, paigaldada hülsstoru DN 100 õhuvoolikute tarbeks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Kõvale seinale kinnitada seinakinnituse konsool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Paigaldada õhukompressori ja aeraatorite ning õhutõstukite vahelised õhuvoolikud</a:t>
            </a: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Teha veetihedaks õhuvoolikute hülsstoru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5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341610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Aereerimise seadistus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t-EE" sz="2400" dirty="0" smtClean="0">
                <a:latin typeface="Arial" pitchFamily="34" charset="0"/>
                <a:cs typeface="Arial" pitchFamily="34" charset="0"/>
              </a:rPr>
              <a:t>Reguleerida õhujaotus kuulventiilide abil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et-EE" sz="2400" dirty="0" smtClean="0">
                <a:latin typeface="Arial" pitchFamily="34" charset="0"/>
                <a:cs typeface="Arial" pitchFamily="34" charset="0"/>
              </a:rPr>
              <a:t>Suurem kogus kambrisse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de-DE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t-EE" sz="2400" dirty="0" smtClean="0">
                <a:latin typeface="Arial" pitchFamily="34" charset="0"/>
                <a:cs typeface="Arial" pitchFamily="34" charset="0"/>
              </a:rPr>
              <a:t>suurem õhuvajadus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78" y="3000248"/>
            <a:ext cx="13335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10" y="3000250"/>
            <a:ext cx="13335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1763688" y="4860625"/>
            <a:ext cx="1296144" cy="12570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100 %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6804248" y="4894558"/>
            <a:ext cx="1296144" cy="12570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30 %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5364088" y="4908301"/>
            <a:ext cx="1296144" cy="12570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70 %</a:t>
            </a:r>
            <a:endParaRPr lang="de-DE" dirty="0"/>
          </a:p>
        </p:txBody>
      </p:sp>
      <p:cxnSp>
        <p:nvCxnSpPr>
          <p:cNvPr id="5" name="Gerade Verbindung mit Pfeil 4"/>
          <p:cNvCxnSpPr>
            <a:stCxn id="7171" idx="2"/>
            <a:endCxn id="3" idx="0"/>
          </p:cNvCxnSpPr>
          <p:nvPr/>
        </p:nvCxnSpPr>
        <p:spPr>
          <a:xfrm>
            <a:off x="2411760" y="4305175"/>
            <a:ext cx="0" cy="555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7170" idx="2"/>
            <a:endCxn id="9" idx="0"/>
          </p:cNvCxnSpPr>
          <p:nvPr/>
        </p:nvCxnSpPr>
        <p:spPr>
          <a:xfrm flipH="1">
            <a:off x="6012160" y="4305173"/>
            <a:ext cx="731068" cy="603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7170" idx="2"/>
            <a:endCxn id="8" idx="0"/>
          </p:cNvCxnSpPr>
          <p:nvPr/>
        </p:nvCxnSpPr>
        <p:spPr>
          <a:xfrm>
            <a:off x="6743228" y="4305173"/>
            <a:ext cx="709092" cy="58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247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341610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Aereerimise seadistus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22" y="1859275"/>
            <a:ext cx="4973287" cy="3729965"/>
          </a:xfrm>
        </p:spPr>
      </p:pic>
      <p:sp>
        <p:nvSpPr>
          <p:cNvPr id="10" name="Textfeld 9"/>
          <p:cNvSpPr txBox="1"/>
          <p:nvPr/>
        </p:nvSpPr>
        <p:spPr>
          <a:xfrm>
            <a:off x="1989822" y="1283211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ber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1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759574" y="1283211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mber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2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521" y="3157552"/>
            <a:ext cx="1738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latin typeface="Arial" pitchFamily="34" charset="0"/>
                <a:cs typeface="Arial" pitchFamily="34" charset="0"/>
              </a:rPr>
              <a:t>Kuulventiil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et-EE" dirty="0" smtClean="0">
                <a:latin typeface="Arial" pitchFamily="34" charset="0"/>
                <a:cs typeface="Arial" pitchFamily="34" charset="0"/>
              </a:rPr>
              <a:t>ca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70% 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õhukogusest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963109" y="3218716"/>
            <a:ext cx="1723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latin typeface="Arial" pitchFamily="34" charset="0"/>
                <a:cs typeface="Arial" pitchFamily="34" charset="0"/>
              </a:rPr>
              <a:t>Kuulventiil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et-EE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latin typeface="Arial" pitchFamily="34" charset="0"/>
                <a:cs typeface="Arial" pitchFamily="34" charset="0"/>
              </a:rPr>
              <a:t>3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0%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 õhukogusest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2014888" y="3449939"/>
            <a:ext cx="1549000" cy="61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7" idx="1"/>
          </p:cNvCxnSpPr>
          <p:nvPr/>
        </p:nvCxnSpPr>
        <p:spPr>
          <a:xfrm flipH="1" flipV="1">
            <a:off x="6012161" y="3659475"/>
            <a:ext cx="950948" cy="209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0" idx="2"/>
          </p:cNvCxnSpPr>
          <p:nvPr/>
        </p:nvCxnSpPr>
        <p:spPr>
          <a:xfrm>
            <a:off x="2572674" y="1652543"/>
            <a:ext cx="487158" cy="1128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5" idx="2"/>
          </p:cNvCxnSpPr>
          <p:nvPr/>
        </p:nvCxnSpPr>
        <p:spPr>
          <a:xfrm flipH="1">
            <a:off x="5868154" y="1652543"/>
            <a:ext cx="474272" cy="1200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2563378" y="5877272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Arial" pitchFamily="34" charset="0"/>
                <a:cs typeface="Arial" pitchFamily="34" charset="0"/>
              </a:rPr>
              <a:t>Kompressorist tuleva õhuvooliku ühenduskoht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Gerade Verbindung mit Pfeil 27"/>
          <p:cNvCxnSpPr>
            <a:stCxn id="26" idx="0"/>
          </p:cNvCxnSpPr>
          <p:nvPr/>
        </p:nvCxnSpPr>
        <p:spPr>
          <a:xfrm flipH="1" flipV="1">
            <a:off x="4356015" y="4365104"/>
            <a:ext cx="652905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282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7" y="3212975"/>
            <a:ext cx="2780572" cy="246306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55576" y="341610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Muda eemaldus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t-EE" sz="2000" dirty="0" smtClean="0">
                <a:latin typeface="Arial" pitchFamily="34" charset="0"/>
                <a:cs typeface="Arial" pitchFamily="34" charset="0"/>
              </a:rPr>
              <a:t>Teostage muda hulga mõõtmine 2 kambrist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t-EE" sz="2000" dirty="0" smtClean="0">
                <a:latin typeface="Arial" pitchFamily="34" charset="0"/>
                <a:cs typeface="Arial" pitchFamily="34" charset="0"/>
              </a:rPr>
              <a:t>Enne seda lülitage tööle aereerimine ja lasta töötada, et muda seguneks ühtlaselt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t-EE" sz="2000" dirty="0" smtClean="0">
                <a:latin typeface="Arial" pitchFamily="34" charset="0"/>
                <a:cs typeface="Arial" pitchFamily="34" charset="0"/>
              </a:rPr>
              <a:t>Muda koguse hindamiseks kasutage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1000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 ml klaasmensuuri, lastes proovil kihistuda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t-EE" sz="2000" dirty="0" smtClean="0">
                <a:latin typeface="Arial" pitchFamily="34" charset="0"/>
                <a:cs typeface="Arial" pitchFamily="34" charset="0"/>
              </a:rPr>
              <a:t>Juhul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, kui tulemus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&gt; 700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ml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teostage</a:t>
            </a:r>
          </a:p>
          <a:p>
            <a:pPr>
              <a:buNone/>
            </a:pPr>
            <a:r>
              <a:rPr lang="et-EE" sz="2000" dirty="0" smtClean="0">
                <a:latin typeface="Arial" pitchFamily="34" charset="0"/>
                <a:cs typeface="Arial" pitchFamily="34" charset="0"/>
              </a:rPr>
              <a:t> 	lisaks 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mõõtmine ka kambris 1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t-EE" sz="2000" dirty="0" smtClean="0">
                <a:latin typeface="Arial" pitchFamily="34" charset="0"/>
                <a:cs typeface="Arial" pitchFamily="34" charset="0"/>
              </a:rPr>
              <a:t>Kui mõlemas kambris kogus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700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ml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t-EE" sz="2000" dirty="0" smtClean="0">
                <a:latin typeface="Arial" pitchFamily="34" charset="0"/>
                <a:cs typeface="Arial" pitchFamily="34" charset="0"/>
              </a:rPr>
              <a:t>l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Char char="è"/>
            </a:pPr>
            <a:r>
              <a:rPr lang="et-EE" sz="2000" dirty="0" smtClean="0">
                <a:latin typeface="Arial" pitchFamily="34" charset="0"/>
                <a:cs typeface="Arial" pitchFamily="34" charset="0"/>
              </a:rPr>
              <a:t>Eemaldage muda 1 kambris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t-EE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Char char="è"/>
            </a:pPr>
            <a:r>
              <a:rPr lang="et-E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Ärge </a:t>
            </a:r>
            <a:r>
              <a:rPr lang="et-E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eemaldage muda viimasest kambrist</a:t>
            </a:r>
            <a:endParaRPr lang="de-DE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341611"/>
            <a:ext cx="4897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Puhasti mõõtjoonis (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ie)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887872"/>
            <a:ext cx="8892480" cy="597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19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341610"/>
            <a:ext cx="489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Puhasti mõõtjoonis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ie)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3275"/>
            <a:ext cx="8721794" cy="601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2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7923" y="-135394"/>
            <a:ext cx="3024337" cy="712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23928" y="3102059"/>
            <a:ext cx="5220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Tänan tähelepanu eest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de-DE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de-DE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340"/>
            <a:ext cx="3743400" cy="363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18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700808"/>
            <a:ext cx="71247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55576" y="341610"/>
            <a:ext cx="6899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Bioloogiline reoveepuhasti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Roth MicroStar TB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4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341610"/>
            <a:ext cx="5296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Puhastuseprotsessi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SSB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põhimõte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SSB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(Built-in Aerobic Sludge 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Stabilization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protsess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Pidev ja ühtlane puhastusprotsess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Aktiivmudal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põhinev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etapiline puhastus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5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341610"/>
            <a:ext cx="5602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Puhastusprotsessi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SSB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tööpõhimõte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1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etapp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Aereerimine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etapp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Setitus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etapp Äravool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Puhastatud vee eemaldus (ülevool) 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2" y="1600200"/>
            <a:ext cx="15811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7" y="3267868"/>
            <a:ext cx="1562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7" y="5085184"/>
            <a:ext cx="1581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33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34161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Protsessi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SSB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tööpõhimõte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Erinevused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SBR</a:t>
            </a:r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(Sequencing Batch Reactor) puhastusprotsessist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Mõlemat puhasti kambrit aereeritakse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Kambrite ühenduskohas on loodud ülevool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Aereerimise kamber ja järelsetituskamber ei ole eraldatud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kasutusel terve puhasti ruumala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teki ebameeldivaid lõhnu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4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341610"/>
            <a:ext cx="4399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spc="-110" dirty="0" smtClean="0">
                <a:latin typeface="Arial" panose="020B0604020202020204" pitchFamily="34" charset="0"/>
                <a:cs typeface="Arial" panose="020B0604020202020204" pitchFamily="34" charset="0"/>
              </a:rPr>
              <a:t>Eelised tavaliste biopuhastitega</a:t>
            </a:r>
            <a:endParaRPr lang="de-DE" sz="2400" b="1" spc="-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t-EE" sz="2400" spc="-110" dirty="0" smtClean="0">
                <a:latin typeface="Arial" pitchFamily="34" charset="0"/>
                <a:cs typeface="Arial" pitchFamily="34" charset="0"/>
              </a:rPr>
              <a:t>Suurenenud puhasti puhastusvõime</a:t>
            </a:r>
            <a:endParaRPr lang="de-DE" sz="2400" spc="-11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Väheneb muda settimine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Puudub halb lõhn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Väiksemad ekspluatatsiooni kulud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Lihstalt laindendatav, mis võimaldab settinud muda väljapumpamise intervall pikendada.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1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341610"/>
            <a:ext cx="5710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spc="-110" dirty="0" smtClean="0">
                <a:latin typeface="Arial" panose="020B0604020202020204" pitchFamily="34" charset="0"/>
                <a:cs typeface="Arial" panose="020B0604020202020204" pitchFamily="34" charset="0"/>
              </a:rPr>
              <a:t>Eelised  võõrelde tavaliste biopuhastitega</a:t>
            </a:r>
            <a:endParaRPr lang="de-DE" sz="2400" b="1" spc="-1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Täilekult komplekteeritud ja valmis koheseks töötamiseks</a:t>
            </a: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Hea vastupidavus </a:t>
            </a:r>
            <a:r>
              <a:rPr lang="et-EE" sz="2400" dirty="0" smtClean="0">
                <a:latin typeface="Arial" pitchFamily="34" charset="0"/>
                <a:cs typeface="Arial" pitchFamily="34" charset="0"/>
              </a:rPr>
              <a:t>pinnasesurvele </a:t>
            </a:r>
            <a:r>
              <a:rPr lang="et-EE" sz="2400" dirty="0" smtClean="0">
                <a:latin typeface="Arial" pitchFamily="34" charset="0"/>
                <a:cs typeface="Arial" pitchFamily="34" charset="0"/>
              </a:rPr>
              <a:t>ja minimaalne </a:t>
            </a:r>
            <a:r>
              <a:rPr lang="et-EE" sz="2400" dirty="0" smtClean="0">
                <a:latin typeface="Arial" pitchFamily="34" charset="0"/>
                <a:cs typeface="Arial" pitchFamily="34" charset="0"/>
              </a:rPr>
              <a:t>paigaldussügavus </a:t>
            </a:r>
            <a:r>
              <a:rPr lang="et-EE" sz="2400" dirty="0" smtClean="0">
                <a:latin typeface="Arial" pitchFamily="34" charset="0"/>
                <a:cs typeface="Arial" pitchFamily="34" charset="0"/>
              </a:rPr>
              <a:t>tänu </a:t>
            </a:r>
            <a:r>
              <a:rPr lang="et-EE" sz="2400" dirty="0" smtClean="0">
                <a:latin typeface="Arial" pitchFamily="34" charset="0"/>
                <a:cs typeface="Arial" pitchFamily="34" charset="0"/>
              </a:rPr>
              <a:t>mahuti ümarale </a:t>
            </a:r>
            <a:r>
              <a:rPr lang="et-EE" sz="2400" dirty="0" smtClean="0">
                <a:latin typeface="Arial" pitchFamily="34" charset="0"/>
                <a:cs typeface="Arial" pitchFamily="34" charset="0"/>
              </a:rPr>
              <a:t>kujule</a:t>
            </a: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Tänapäevane </a:t>
            </a:r>
            <a:r>
              <a:rPr lang="et-EE" sz="2400" dirty="0" smtClean="0">
                <a:latin typeface="Arial" pitchFamily="34" charset="0"/>
                <a:cs typeface="Arial" pitchFamily="34" charset="0"/>
              </a:rPr>
              <a:t>juhtimisautomaatika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Kompaktne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t-EE" sz="2400" dirty="0" smtClean="0">
                <a:latin typeface="Arial" pitchFamily="34" charset="0"/>
                <a:cs typeface="Arial" pitchFamily="34" charset="0"/>
              </a:rPr>
              <a:t>tänu õhujaotuspöördklapile ja magnetklappide puudumisele töötab hästi vaikselt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6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Puhasti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Roth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Twinbloc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ja 6 inimekvivalendi puhasti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Roth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Twinbloc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5000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liitrise mahutavusega mahuti, millel on luuk, kust pääseb vajadusel mahutisse.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Puhasti kuni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inimekvivalendile koosneb kahest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Roth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Twinbloc 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5000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 l-st mahutist.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4536504" cy="2525727"/>
          </a:xfrm>
        </p:spPr>
      </p:pic>
      <p:sp>
        <p:nvSpPr>
          <p:cNvPr id="4" name="Textfeld 3"/>
          <p:cNvSpPr txBox="1"/>
          <p:nvPr/>
        </p:nvSpPr>
        <p:spPr>
          <a:xfrm>
            <a:off x="755576" y="341610"/>
            <a:ext cx="296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Tarne komplektsus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9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341610"/>
            <a:ext cx="296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Tarne komplektsus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t-EE" sz="2400" dirty="0" smtClean="0">
                <a:latin typeface="Arial" pitchFamily="34" charset="0"/>
                <a:cs typeface="Arial" pitchFamily="34" charset="0"/>
              </a:rPr>
              <a:t>Muda ja puhastatud vee õhutõstukid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Paigaldatud mahutisse tehases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Pole vaja reguleerida vee nivoode kõrguseid</a:t>
            </a:r>
          </a:p>
          <a:p>
            <a:pPr lvl="1">
              <a:buFont typeface="Arial" pitchFamily="34" charset="0"/>
              <a:buChar char="•"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Paigaldamisel tuleb ühendada, vaid õhuvoolikud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75" y="1484784"/>
            <a:ext cx="2209525" cy="438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09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Larissa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21551</TotalTime>
  <Words>377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Office-Design</vt:lpstr>
      <vt:lpstr>1_Larissa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first art Werbeagentur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</dc:creator>
  <cp:lastModifiedBy>Robert</cp:lastModifiedBy>
  <cp:revision>382</cp:revision>
  <cp:lastPrinted>2015-02-25T07:14:39Z</cp:lastPrinted>
  <dcterms:created xsi:type="dcterms:W3CDTF">2012-10-23T14:17:31Z</dcterms:created>
  <dcterms:modified xsi:type="dcterms:W3CDTF">2017-06-08T11:20:14Z</dcterms:modified>
</cp:coreProperties>
</file>